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1" r:id="rId1"/>
    <p:sldMasterId id="2147483680" r:id="rId2"/>
  </p:sldMasterIdLst>
  <p:notesMasterIdLst>
    <p:notesMasterId r:id="rId76"/>
  </p:notesMasterIdLst>
  <p:handoutMasterIdLst>
    <p:handoutMasterId r:id="rId77"/>
  </p:handoutMasterIdLst>
  <p:sldIdLst>
    <p:sldId id="383" r:id="rId3"/>
    <p:sldId id="385" r:id="rId4"/>
    <p:sldId id="387" r:id="rId5"/>
    <p:sldId id="388" r:id="rId6"/>
    <p:sldId id="389" r:id="rId7"/>
    <p:sldId id="390" r:id="rId8"/>
    <p:sldId id="391" r:id="rId9"/>
    <p:sldId id="392" r:id="rId10"/>
    <p:sldId id="393" r:id="rId11"/>
    <p:sldId id="394" r:id="rId12"/>
    <p:sldId id="396" r:id="rId13"/>
    <p:sldId id="397" r:id="rId14"/>
    <p:sldId id="398" r:id="rId15"/>
    <p:sldId id="399" r:id="rId16"/>
    <p:sldId id="400" r:id="rId17"/>
    <p:sldId id="401" r:id="rId18"/>
    <p:sldId id="402" r:id="rId19"/>
    <p:sldId id="403" r:id="rId20"/>
    <p:sldId id="404" r:id="rId21"/>
    <p:sldId id="405" r:id="rId22"/>
    <p:sldId id="406" r:id="rId23"/>
    <p:sldId id="407" r:id="rId24"/>
    <p:sldId id="408" r:id="rId25"/>
    <p:sldId id="409" r:id="rId26"/>
    <p:sldId id="410" r:id="rId27"/>
    <p:sldId id="412" r:id="rId28"/>
    <p:sldId id="323" r:id="rId29"/>
    <p:sldId id="316" r:id="rId30"/>
    <p:sldId id="377" r:id="rId31"/>
    <p:sldId id="325" r:id="rId32"/>
    <p:sldId id="326" r:id="rId33"/>
    <p:sldId id="327" r:id="rId34"/>
    <p:sldId id="328" r:id="rId35"/>
    <p:sldId id="417" r:id="rId36"/>
    <p:sldId id="329" r:id="rId37"/>
    <p:sldId id="382" r:id="rId38"/>
    <p:sldId id="418" r:id="rId39"/>
    <p:sldId id="330" r:id="rId40"/>
    <p:sldId id="375" r:id="rId41"/>
    <p:sldId id="331" r:id="rId42"/>
    <p:sldId id="357" r:id="rId43"/>
    <p:sldId id="332" r:id="rId44"/>
    <p:sldId id="358" r:id="rId45"/>
    <p:sldId id="347" r:id="rId46"/>
    <p:sldId id="335" r:id="rId47"/>
    <p:sldId id="414" r:id="rId48"/>
    <p:sldId id="415" r:id="rId49"/>
    <p:sldId id="359" r:id="rId50"/>
    <p:sldId id="416" r:id="rId51"/>
    <p:sldId id="378" r:id="rId52"/>
    <p:sldId id="349" r:id="rId53"/>
    <p:sldId id="350" r:id="rId54"/>
    <p:sldId id="360" r:id="rId55"/>
    <p:sldId id="379" r:id="rId56"/>
    <p:sldId id="380" r:id="rId57"/>
    <p:sldId id="361" r:id="rId58"/>
    <p:sldId id="339" r:id="rId59"/>
    <p:sldId id="352" r:id="rId60"/>
    <p:sldId id="340" r:id="rId61"/>
    <p:sldId id="362" r:id="rId62"/>
    <p:sldId id="342" r:id="rId63"/>
    <p:sldId id="353" r:id="rId64"/>
    <p:sldId id="363" r:id="rId65"/>
    <p:sldId id="344" r:id="rId66"/>
    <p:sldId id="365" r:id="rId67"/>
    <p:sldId id="345" r:id="rId68"/>
    <p:sldId id="366" r:id="rId69"/>
    <p:sldId id="341" r:id="rId70"/>
    <p:sldId id="367" r:id="rId71"/>
    <p:sldId id="346" r:id="rId72"/>
    <p:sldId id="356" r:id="rId73"/>
    <p:sldId id="368" r:id="rId74"/>
    <p:sldId id="413" r:id="rId75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miga" initials="a" lastIdx="6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42424"/>
    <a:srgbClr val="728574"/>
    <a:srgbClr val="FDDF62"/>
    <a:srgbClr val="F2F2F2"/>
    <a:srgbClr val="EAEF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4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162" y="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3" d="100"/>
          <a:sy n="93" d="100"/>
        </p:scale>
        <p:origin x="4008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presProps" Target="presProp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commentAuthors" Target="commentAuthors.xml"/><Relationship Id="rId8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handoutMaster" Target="handoutMasters/handout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E9145D-DBBB-40BD-959D-BCB00F640C79}" type="datetimeFigureOut">
              <a:rPr lang="ko-KR" altLang="en-US" smtClean="0"/>
              <a:t>2018-03-12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65D89A-A07E-40C3-8322-51842B34A6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411960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4C9EC8-2009-4890-843E-AC122F09E04A}" type="datetimeFigureOut">
              <a:rPr lang="ko-KR" altLang="en-US" smtClean="0"/>
              <a:t>2018-03-12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2DD2F9-49A2-419E-BD07-AF9D3DB1CF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908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B40CFA4-A23E-4C9D-9C3B-61603E0FB43B}" type="slidenum">
              <a:rPr lang="en-US" altLang="ko-KR"/>
              <a:pPr/>
              <a:t>39</a:t>
            </a:fld>
            <a:endParaRPr lang="en-US" altLang="ko-KR"/>
          </a:p>
        </p:txBody>
      </p:sp>
      <p:sp>
        <p:nvSpPr>
          <p:cNvPr id="1239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39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가장 작은 데이터 단위는 비트입니다</a:t>
            </a:r>
            <a:r>
              <a:rPr lang="en-US" altLang="ko-KR"/>
              <a:t>. 1 bit</a:t>
            </a:r>
            <a:r>
              <a:rPr lang="ko-KR" altLang="en-US"/>
              <a:t>로 표현할 수 있는 수는 </a:t>
            </a:r>
            <a:r>
              <a:rPr lang="en-US" altLang="ko-KR"/>
              <a:t>0</a:t>
            </a:r>
            <a:r>
              <a:rPr lang="ko-KR" altLang="en-US"/>
              <a:t>과 </a:t>
            </a:r>
            <a:r>
              <a:rPr lang="en-US" altLang="ko-KR"/>
              <a:t>1 </a:t>
            </a:r>
            <a:r>
              <a:rPr lang="ko-KR" altLang="en-US"/>
              <a:t>두 개 입니다</a:t>
            </a:r>
            <a:r>
              <a:rPr lang="en-US" altLang="ko-KR"/>
              <a:t>.</a:t>
            </a:r>
          </a:p>
          <a:p>
            <a:r>
              <a:rPr lang="ko-KR" altLang="en-US"/>
              <a:t>비트가 </a:t>
            </a:r>
            <a:r>
              <a:rPr lang="en-US" altLang="ko-KR"/>
              <a:t>8</a:t>
            </a:r>
            <a:r>
              <a:rPr lang="ko-KR" altLang="en-US"/>
              <a:t>개 모이면 </a:t>
            </a:r>
            <a:r>
              <a:rPr lang="en-US" altLang="ko-KR"/>
              <a:t>1 byte</a:t>
            </a:r>
            <a:r>
              <a:rPr lang="ko-KR" altLang="en-US"/>
              <a:t>가 됩니다</a:t>
            </a:r>
            <a:r>
              <a:rPr lang="en-US" altLang="ko-KR"/>
              <a:t>. 1 byte</a:t>
            </a:r>
            <a:r>
              <a:rPr lang="ko-KR" altLang="en-US"/>
              <a:t>는 </a:t>
            </a:r>
            <a:r>
              <a:rPr lang="en-US" altLang="ko-KR"/>
              <a:t>2</a:t>
            </a:r>
            <a:r>
              <a:rPr lang="ko-KR" altLang="en-US"/>
              <a:t>의 </a:t>
            </a:r>
            <a:r>
              <a:rPr lang="en-US" altLang="ko-KR"/>
              <a:t>8</a:t>
            </a:r>
            <a:r>
              <a:rPr lang="ko-KR" altLang="en-US"/>
              <a:t>제곱</a:t>
            </a:r>
            <a:r>
              <a:rPr lang="en-US" altLang="ko-KR"/>
              <a:t>, </a:t>
            </a:r>
            <a:r>
              <a:rPr lang="ko-KR" altLang="en-US"/>
              <a:t>즉 </a:t>
            </a:r>
            <a:r>
              <a:rPr lang="en-US" altLang="ko-KR"/>
              <a:t>256</a:t>
            </a:r>
            <a:r>
              <a:rPr lang="ko-KR" altLang="en-US"/>
              <a:t>개의 수를 표현할 수 있습니다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정수형인 </a:t>
            </a:r>
            <a:r>
              <a:rPr lang="en-US" altLang="ko-KR"/>
              <a:t>byte</a:t>
            </a:r>
            <a:r>
              <a:rPr lang="ko-KR" altLang="en-US"/>
              <a:t>는 </a:t>
            </a:r>
            <a:r>
              <a:rPr lang="en-US" altLang="ko-KR"/>
              <a:t>1 byte, </a:t>
            </a:r>
            <a:r>
              <a:rPr lang="ko-KR" altLang="en-US"/>
              <a:t>즉 </a:t>
            </a:r>
            <a:r>
              <a:rPr lang="en-US" altLang="ko-KR"/>
              <a:t>8</a:t>
            </a:r>
            <a:r>
              <a:rPr lang="ko-KR" altLang="en-US"/>
              <a:t>비트 입니다</a:t>
            </a:r>
            <a:r>
              <a:rPr lang="en-US" altLang="ko-KR"/>
              <a:t>. 8</a:t>
            </a:r>
            <a:r>
              <a:rPr lang="ko-KR" altLang="en-US"/>
              <a:t>개의 자리 중에서 맨 왼쪽 한자리는 부호자리로 사용합니다</a:t>
            </a:r>
            <a:r>
              <a:rPr lang="en-US" altLang="ko-KR"/>
              <a:t>.</a:t>
            </a:r>
          </a:p>
          <a:p>
            <a:r>
              <a:rPr lang="ko-KR" altLang="en-US"/>
              <a:t>부호자리의 값이 </a:t>
            </a:r>
            <a:r>
              <a:rPr lang="en-US" altLang="ko-KR"/>
              <a:t>0</a:t>
            </a:r>
            <a:r>
              <a:rPr lang="ko-KR" altLang="en-US"/>
              <a:t>이면 양수이고 </a:t>
            </a:r>
            <a:r>
              <a:rPr lang="en-US" altLang="ko-KR"/>
              <a:t>1</a:t>
            </a:r>
            <a:r>
              <a:rPr lang="ko-KR" altLang="en-US"/>
              <a:t>이면 음수입니다</a:t>
            </a:r>
            <a:r>
              <a:rPr lang="en-US" altLang="ko-KR"/>
              <a:t>.</a:t>
            </a:r>
          </a:p>
          <a:p>
            <a:r>
              <a:rPr lang="ko-KR" altLang="en-US"/>
              <a:t>그래서 </a:t>
            </a:r>
            <a:r>
              <a:rPr lang="en-US" altLang="ko-KR"/>
              <a:t>Byte</a:t>
            </a:r>
            <a:r>
              <a:rPr lang="ko-KR" altLang="en-US"/>
              <a:t>로 표현할 수 있는 값의 범위는 </a:t>
            </a:r>
            <a:r>
              <a:rPr lang="en-US" altLang="ko-KR"/>
              <a:t>-2</a:t>
            </a:r>
            <a:r>
              <a:rPr lang="ko-KR" altLang="en-US"/>
              <a:t>의 </a:t>
            </a:r>
            <a:r>
              <a:rPr lang="en-US" altLang="ko-KR"/>
              <a:t>7</a:t>
            </a:r>
            <a:r>
              <a:rPr lang="ko-KR" altLang="en-US"/>
              <a:t>제곱 부터 </a:t>
            </a:r>
            <a:r>
              <a:rPr lang="en-US" altLang="ko-KR"/>
              <a:t>2</a:t>
            </a:r>
            <a:r>
              <a:rPr lang="ko-KR" altLang="en-US"/>
              <a:t>의 </a:t>
            </a:r>
            <a:r>
              <a:rPr lang="en-US" altLang="ko-KR"/>
              <a:t>7</a:t>
            </a:r>
            <a:r>
              <a:rPr lang="ko-KR" altLang="en-US"/>
              <a:t>제곱 </a:t>
            </a:r>
            <a:r>
              <a:rPr lang="en-US" altLang="ko-KR"/>
              <a:t>-1</a:t>
            </a:r>
            <a:r>
              <a:rPr lang="ko-KR" altLang="en-US"/>
              <a:t>입니다</a:t>
            </a:r>
            <a:r>
              <a:rPr lang="en-US" altLang="ko-KR"/>
              <a:t>.</a:t>
            </a:r>
          </a:p>
          <a:p>
            <a:r>
              <a:rPr lang="en-US" altLang="ko-KR"/>
              <a:t>-1</a:t>
            </a:r>
            <a:r>
              <a:rPr lang="ko-KR" altLang="en-US"/>
              <a:t>을 해주는 이유는 범위에 </a:t>
            </a:r>
            <a:r>
              <a:rPr lang="en-US" altLang="ko-KR"/>
              <a:t>0</a:t>
            </a:r>
            <a:r>
              <a:rPr lang="ko-KR" altLang="en-US"/>
              <a:t>이 포함되어 있기 때문입니다</a:t>
            </a:r>
            <a:r>
              <a:rPr lang="en-US" altLang="ko-KR"/>
              <a:t>.</a:t>
            </a:r>
          </a:p>
          <a:p>
            <a:r>
              <a:rPr lang="ko-KR" altLang="en-US"/>
              <a:t>음수 </a:t>
            </a:r>
            <a:r>
              <a:rPr lang="en-US" altLang="ko-KR"/>
              <a:t>128</a:t>
            </a:r>
            <a:r>
              <a:rPr lang="ko-KR" altLang="en-US"/>
              <a:t>개</a:t>
            </a:r>
            <a:r>
              <a:rPr lang="en-US" altLang="ko-KR"/>
              <a:t>+ </a:t>
            </a:r>
            <a:r>
              <a:rPr lang="ko-KR" altLang="en-US"/>
              <a:t>양수 </a:t>
            </a:r>
            <a:r>
              <a:rPr lang="en-US" altLang="ko-KR"/>
              <a:t>127</a:t>
            </a:r>
            <a:r>
              <a:rPr lang="ko-KR" altLang="en-US"/>
              <a:t>개 </a:t>
            </a:r>
            <a:r>
              <a:rPr lang="en-US" altLang="ko-KR"/>
              <a:t>+ 1</a:t>
            </a:r>
            <a:r>
              <a:rPr lang="ko-KR" altLang="en-US"/>
              <a:t>개</a:t>
            </a:r>
            <a:r>
              <a:rPr lang="en-US" altLang="ko-KR"/>
              <a:t>(0) </a:t>
            </a:r>
            <a:r>
              <a:rPr lang="ko-KR" altLang="en-US"/>
              <a:t>모두 합하면 </a:t>
            </a:r>
            <a:r>
              <a:rPr lang="en-US" altLang="ko-KR"/>
              <a:t>256</a:t>
            </a:r>
            <a:r>
              <a:rPr lang="ko-KR" altLang="en-US"/>
              <a:t>개입니다</a:t>
            </a:r>
            <a:r>
              <a:rPr lang="en-US" altLang="ko-KR"/>
              <a:t>.</a:t>
            </a:r>
          </a:p>
          <a:p>
            <a:r>
              <a:rPr lang="en-US" altLang="ko-KR"/>
              <a:t>(128+127+1=256)</a:t>
            </a:r>
          </a:p>
          <a:p>
            <a:endParaRPr lang="en-US" altLang="ko-KR"/>
          </a:p>
          <a:p>
            <a:r>
              <a:rPr lang="ko-KR" altLang="en-US"/>
              <a:t>좀전에 설명한 것과 같이</a:t>
            </a:r>
            <a:r>
              <a:rPr lang="en-US" altLang="ko-KR">
                <a:latin typeface="Arial"/>
              </a:rPr>
              <a:t>…</a:t>
            </a:r>
            <a:r>
              <a:rPr lang="en-US" altLang="ko-KR"/>
              <a:t> 8</a:t>
            </a:r>
            <a:r>
              <a:rPr lang="ko-KR" altLang="en-US"/>
              <a:t>비트로는 </a:t>
            </a:r>
            <a:r>
              <a:rPr lang="en-US" altLang="ko-KR"/>
              <a:t>256</a:t>
            </a:r>
            <a:r>
              <a:rPr lang="ko-KR" altLang="en-US"/>
              <a:t>개의 숫자를 표현할 수 있습니다</a:t>
            </a:r>
            <a:r>
              <a:rPr lang="en-US" altLang="ko-KR"/>
              <a:t>.</a:t>
            </a:r>
          </a:p>
          <a:p>
            <a:r>
              <a:rPr lang="en-US" altLang="ko-KR"/>
              <a:t>Short</a:t>
            </a:r>
            <a:r>
              <a:rPr lang="ko-KR" altLang="en-US"/>
              <a:t>과 </a:t>
            </a:r>
            <a:r>
              <a:rPr lang="en-US" altLang="ko-KR"/>
              <a:t>char</a:t>
            </a:r>
            <a:r>
              <a:rPr lang="ko-KR" altLang="en-US"/>
              <a:t>은 둘다 </a:t>
            </a:r>
            <a:r>
              <a:rPr lang="en-US" altLang="ko-KR"/>
              <a:t>2byte</a:t>
            </a:r>
            <a:r>
              <a:rPr lang="ko-KR" altLang="en-US"/>
              <a:t>라서 표현할 수 있는 값의 수가 </a:t>
            </a:r>
            <a:r>
              <a:rPr lang="en-US" altLang="ko-KR"/>
              <a:t>2</a:t>
            </a:r>
            <a:r>
              <a:rPr lang="ko-KR" altLang="en-US"/>
              <a:t>의 </a:t>
            </a:r>
            <a:r>
              <a:rPr lang="en-US" altLang="ko-KR"/>
              <a:t>16</a:t>
            </a:r>
            <a:r>
              <a:rPr lang="ko-KR" altLang="en-US"/>
              <a:t>제곱</a:t>
            </a:r>
            <a:r>
              <a:rPr lang="en-US" altLang="ko-KR"/>
              <a:t>, </a:t>
            </a:r>
            <a:r>
              <a:rPr lang="ko-KR" altLang="en-US"/>
              <a:t>즉 </a:t>
            </a:r>
            <a:r>
              <a:rPr lang="en-US" altLang="ko-KR"/>
              <a:t>65536</a:t>
            </a:r>
            <a:r>
              <a:rPr lang="ko-KR" altLang="en-US"/>
              <a:t>개입니다</a:t>
            </a:r>
            <a:r>
              <a:rPr lang="en-US" altLang="ko-KR"/>
              <a:t>.</a:t>
            </a:r>
          </a:p>
          <a:p>
            <a:r>
              <a:rPr lang="en-US" altLang="ko-KR"/>
              <a:t>Char</a:t>
            </a:r>
            <a:r>
              <a:rPr lang="ko-KR" altLang="en-US"/>
              <a:t>는 문자를 저장하기 위한 타입이지만 실제로는 문자의 코드인 숫자</a:t>
            </a:r>
            <a:r>
              <a:rPr lang="en-US" altLang="ko-KR"/>
              <a:t>, </a:t>
            </a:r>
            <a:r>
              <a:rPr lang="ko-KR" altLang="en-US"/>
              <a:t>정수가 저장됩니다</a:t>
            </a:r>
            <a:r>
              <a:rPr lang="en-US" altLang="ko-KR"/>
              <a:t>.</a:t>
            </a:r>
          </a:p>
          <a:p>
            <a:r>
              <a:rPr lang="ko-KR" altLang="en-US"/>
              <a:t>그래서 </a:t>
            </a:r>
            <a:r>
              <a:rPr lang="en-US" altLang="ko-KR"/>
              <a:t>char</a:t>
            </a:r>
            <a:r>
              <a:rPr lang="ko-KR" altLang="en-US"/>
              <a:t>는 정수와 관계가 깊습니다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문자의 코드에는 음수가 없기 때문에 맨 왼쪽 한자리를 부호자리로 사용하지 않습니다</a:t>
            </a:r>
            <a:r>
              <a:rPr lang="en-US" altLang="ko-KR"/>
              <a:t>.</a:t>
            </a:r>
          </a:p>
          <a:p>
            <a:r>
              <a:rPr lang="ko-KR" altLang="en-US"/>
              <a:t>그래서 </a:t>
            </a:r>
            <a:r>
              <a:rPr lang="en-US" altLang="ko-KR"/>
              <a:t>short</a:t>
            </a:r>
            <a:r>
              <a:rPr lang="ko-KR" altLang="en-US"/>
              <a:t>과 </a:t>
            </a:r>
            <a:r>
              <a:rPr lang="en-US" altLang="ko-KR"/>
              <a:t>char</a:t>
            </a:r>
            <a:r>
              <a:rPr lang="ko-KR" altLang="en-US"/>
              <a:t>가 표현할 수 있는 수의 개수는 같지만</a:t>
            </a:r>
            <a:r>
              <a:rPr lang="en-US" altLang="ko-KR"/>
              <a:t>, </a:t>
            </a:r>
            <a:r>
              <a:rPr lang="ko-KR" altLang="en-US"/>
              <a:t>범위는 서로 다르다는 것을 확인하세요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en-US" altLang="ko-KR"/>
              <a:t>4</a:t>
            </a:r>
            <a:r>
              <a:rPr lang="ko-KR" altLang="en-US"/>
              <a:t>개의 정수형 중에서 </a:t>
            </a:r>
            <a:r>
              <a:rPr lang="en-US" altLang="ko-KR"/>
              <a:t>int</a:t>
            </a:r>
            <a:r>
              <a:rPr lang="ko-KR" altLang="en-US"/>
              <a:t>를 주로 사용합니다</a:t>
            </a:r>
            <a:r>
              <a:rPr lang="en-US" altLang="ko-KR"/>
              <a:t>. </a:t>
            </a:r>
            <a:r>
              <a:rPr lang="ko-KR" altLang="en-US"/>
              <a:t>저장할 값의 범위가 적다고 해서 메모리를 절약할 의도로</a:t>
            </a:r>
          </a:p>
          <a:p>
            <a:r>
              <a:rPr lang="en-US" altLang="ko-KR"/>
              <a:t>byte</a:t>
            </a:r>
            <a:r>
              <a:rPr lang="ko-KR" altLang="en-US"/>
              <a:t>나 </a:t>
            </a:r>
            <a:r>
              <a:rPr lang="en-US" altLang="ko-KR"/>
              <a:t>short</a:t>
            </a:r>
            <a:r>
              <a:rPr lang="ko-KR" altLang="en-US"/>
              <a:t>을 사용하지 않는 것이 좋습니다</a:t>
            </a:r>
            <a:r>
              <a:rPr lang="en-US" altLang="ko-KR"/>
              <a:t>.</a:t>
            </a:r>
          </a:p>
          <a:p>
            <a:r>
              <a:rPr lang="ko-KR" altLang="en-US"/>
              <a:t>값의 범위를 넘기 쉽고</a:t>
            </a:r>
            <a:r>
              <a:rPr lang="en-US" altLang="ko-KR"/>
              <a:t>, </a:t>
            </a:r>
            <a:r>
              <a:rPr lang="ko-KR" altLang="en-US"/>
              <a:t>연산과정에서 </a:t>
            </a:r>
            <a:r>
              <a:rPr lang="en-US" altLang="ko-KR"/>
              <a:t>int</a:t>
            </a:r>
            <a:r>
              <a:rPr lang="ko-KR" altLang="en-US"/>
              <a:t>로 자동변환되기 때문입니다</a:t>
            </a:r>
            <a:r>
              <a:rPr lang="en-US" altLang="ko-KR"/>
              <a:t>.</a:t>
            </a:r>
          </a:p>
          <a:p>
            <a:r>
              <a:rPr lang="ko-KR" altLang="en-US"/>
              <a:t>전 페이지에서 설명한 것과 같이 </a:t>
            </a:r>
            <a:r>
              <a:rPr lang="en-US" altLang="ko-KR"/>
              <a:t>byte</a:t>
            </a:r>
            <a:r>
              <a:rPr lang="ko-KR" altLang="en-US"/>
              <a:t>는 이진데이터를 저장할 때</a:t>
            </a:r>
            <a:r>
              <a:rPr lang="en-US" altLang="ko-KR"/>
              <a:t>, short</a:t>
            </a:r>
            <a:r>
              <a:rPr lang="ko-KR" altLang="en-US"/>
              <a:t>은 </a:t>
            </a:r>
            <a:r>
              <a:rPr lang="en-US" altLang="ko-KR"/>
              <a:t>c</a:t>
            </a:r>
            <a:r>
              <a:rPr lang="ko-KR" altLang="en-US"/>
              <a:t>언어와의 호환을 위해서</a:t>
            </a:r>
          </a:p>
          <a:p>
            <a:r>
              <a:rPr lang="ko-KR" altLang="en-US"/>
              <a:t>사용하시면 됩니다</a:t>
            </a:r>
            <a:r>
              <a:rPr lang="en-US" altLang="ko-KR"/>
              <a:t>. </a:t>
            </a:r>
            <a:r>
              <a:rPr lang="ko-KR" altLang="en-US"/>
              <a:t>그 외의 경우에는 정수를 저장할 때 </a:t>
            </a:r>
            <a:r>
              <a:rPr lang="en-US" altLang="ko-KR"/>
              <a:t>int</a:t>
            </a:r>
            <a:r>
              <a:rPr lang="ko-KR" altLang="en-US"/>
              <a:t>를 사용하세요</a:t>
            </a:r>
            <a:r>
              <a:rPr lang="en-US" altLang="ko-KR"/>
              <a:t>.</a:t>
            </a:r>
          </a:p>
          <a:p>
            <a:r>
              <a:rPr lang="en-US" altLang="ko-KR"/>
              <a:t>Int</a:t>
            </a:r>
            <a:r>
              <a:rPr lang="ko-KR" altLang="en-US"/>
              <a:t>의 범위를 넘는 수를 저장할 때만 </a:t>
            </a:r>
            <a:r>
              <a:rPr lang="en-US" altLang="ko-KR"/>
              <a:t>long</a:t>
            </a:r>
            <a:r>
              <a:rPr lang="ko-KR" altLang="en-US"/>
              <a:t>을 사용하면 됩니다</a:t>
            </a:r>
            <a:r>
              <a:rPr lang="en-US" altLang="ko-KR"/>
              <a:t>.</a:t>
            </a:r>
          </a:p>
          <a:p>
            <a:r>
              <a:rPr lang="en-US" altLang="ko-KR"/>
              <a:t>Int</a:t>
            </a:r>
            <a:r>
              <a:rPr lang="ko-KR" altLang="en-US"/>
              <a:t>의 최대값은 </a:t>
            </a:r>
            <a:r>
              <a:rPr lang="en-US" altLang="ko-KR"/>
              <a:t>2</a:t>
            </a:r>
            <a:r>
              <a:rPr lang="ko-KR" altLang="en-US"/>
              <a:t>의 </a:t>
            </a:r>
            <a:r>
              <a:rPr lang="en-US" altLang="ko-KR"/>
              <a:t>31</a:t>
            </a:r>
            <a:r>
              <a:rPr lang="ko-KR" altLang="en-US"/>
              <a:t>제곱이니까</a:t>
            </a:r>
            <a:r>
              <a:rPr lang="en-US" altLang="ko-KR">
                <a:latin typeface="Arial"/>
              </a:rPr>
              <a:t>…</a:t>
            </a:r>
            <a:r>
              <a:rPr lang="en-US" altLang="ko-KR"/>
              <a:t> 2</a:t>
            </a:r>
            <a:r>
              <a:rPr lang="ko-KR" altLang="en-US"/>
              <a:t>곱하기 </a:t>
            </a:r>
            <a:r>
              <a:rPr lang="en-US" altLang="ko-KR"/>
              <a:t>2</a:t>
            </a:r>
            <a:r>
              <a:rPr lang="ko-KR" altLang="en-US"/>
              <a:t>의 </a:t>
            </a:r>
            <a:r>
              <a:rPr lang="en-US" altLang="ko-KR"/>
              <a:t>10</a:t>
            </a:r>
            <a:r>
              <a:rPr lang="ko-KR" altLang="en-US"/>
              <a:t>제곱 곱하기 </a:t>
            </a:r>
            <a:r>
              <a:rPr lang="en-US" altLang="ko-KR"/>
              <a:t>2</a:t>
            </a:r>
            <a:r>
              <a:rPr lang="ko-KR" altLang="en-US"/>
              <a:t>의 </a:t>
            </a:r>
            <a:r>
              <a:rPr lang="en-US" altLang="ko-KR"/>
              <a:t>10</a:t>
            </a:r>
            <a:r>
              <a:rPr lang="ko-KR" altLang="en-US"/>
              <a:t>제곱 곱하기 </a:t>
            </a:r>
            <a:r>
              <a:rPr lang="en-US" altLang="ko-KR"/>
              <a:t>2</a:t>
            </a:r>
            <a:r>
              <a:rPr lang="ko-KR" altLang="en-US"/>
              <a:t>의 </a:t>
            </a:r>
            <a:r>
              <a:rPr lang="en-US" altLang="ko-KR"/>
              <a:t>10</a:t>
            </a:r>
            <a:r>
              <a:rPr lang="ko-KR" altLang="en-US"/>
              <a:t>제곱입니다</a:t>
            </a:r>
            <a:r>
              <a:rPr lang="en-US" altLang="ko-KR"/>
              <a:t>.</a:t>
            </a:r>
          </a:p>
          <a:p>
            <a:r>
              <a:rPr lang="en-US" altLang="ko-KR"/>
              <a:t>2</a:t>
            </a:r>
            <a:r>
              <a:rPr lang="ko-KR" altLang="en-US"/>
              <a:t>의 </a:t>
            </a:r>
            <a:r>
              <a:rPr lang="en-US" altLang="ko-KR"/>
              <a:t>10</a:t>
            </a:r>
            <a:r>
              <a:rPr lang="ko-KR" altLang="en-US"/>
              <a:t>제곱은 </a:t>
            </a:r>
            <a:r>
              <a:rPr lang="en-US" altLang="ko-KR"/>
              <a:t>1024</a:t>
            </a:r>
            <a:r>
              <a:rPr lang="ko-KR" altLang="en-US"/>
              <a:t>이므로 </a:t>
            </a:r>
            <a:r>
              <a:rPr lang="en-US" altLang="ko-KR"/>
              <a:t>1000</a:t>
            </a:r>
            <a:r>
              <a:rPr lang="ko-KR" altLang="en-US"/>
              <a:t>으로 계산하면</a:t>
            </a:r>
            <a:r>
              <a:rPr lang="en-US" altLang="ko-KR">
                <a:latin typeface="Arial"/>
              </a:rPr>
              <a:t>…</a:t>
            </a:r>
            <a:r>
              <a:rPr lang="en-US" altLang="ko-KR"/>
              <a:t>. 2*1000*1000*1000 </a:t>
            </a:r>
            <a:r>
              <a:rPr lang="ko-KR" altLang="en-US"/>
              <a:t>즉 </a:t>
            </a:r>
            <a:r>
              <a:rPr lang="en-US" altLang="ko-KR"/>
              <a:t>2</a:t>
            </a:r>
            <a:r>
              <a:rPr lang="ko-KR" altLang="en-US"/>
              <a:t>곱하기 </a:t>
            </a:r>
            <a:r>
              <a:rPr lang="en-US" altLang="ko-KR"/>
              <a:t>10</a:t>
            </a:r>
            <a:r>
              <a:rPr lang="ko-KR" altLang="en-US"/>
              <a:t>의 </a:t>
            </a:r>
            <a:r>
              <a:rPr lang="en-US" altLang="ko-KR"/>
              <a:t>9</a:t>
            </a:r>
            <a:r>
              <a:rPr lang="ko-KR" altLang="en-US"/>
              <a:t>제곱입니다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각 타입의 크기만 알면 이와 같은 방식으로 최대값과 최소값을 계산할 수 있기 때문에 </a:t>
            </a:r>
          </a:p>
          <a:p>
            <a:r>
              <a:rPr lang="ko-KR" altLang="en-US"/>
              <a:t>각 타입의 최대값</a:t>
            </a:r>
            <a:r>
              <a:rPr lang="en-US" altLang="ko-KR"/>
              <a:t>, </a:t>
            </a:r>
            <a:r>
              <a:rPr lang="ko-KR" altLang="en-US"/>
              <a:t>최소값을 굳이 외우지 않아도 됩니다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실수는 정수와 저장방식이 달라서 부호자리</a:t>
            </a:r>
            <a:r>
              <a:rPr lang="en-US" altLang="ko-KR"/>
              <a:t>, </a:t>
            </a:r>
            <a:r>
              <a:rPr lang="ko-KR" altLang="en-US"/>
              <a:t>지수</a:t>
            </a:r>
            <a:r>
              <a:rPr lang="en-US" altLang="ko-KR"/>
              <a:t>, </a:t>
            </a:r>
            <a:r>
              <a:rPr lang="ko-KR" altLang="en-US"/>
              <a:t>가수</a:t>
            </a:r>
            <a:r>
              <a:rPr lang="en-US" altLang="ko-KR">
                <a:latin typeface="Arial"/>
              </a:rPr>
              <a:t>…</a:t>
            </a:r>
            <a:r>
              <a:rPr lang="en-US" altLang="ko-KR"/>
              <a:t> </a:t>
            </a:r>
            <a:r>
              <a:rPr lang="ko-KR" altLang="en-US"/>
              <a:t>이렇게 세부분으로 되어 있습니다</a:t>
            </a:r>
            <a:r>
              <a:rPr lang="en-US" altLang="ko-KR"/>
              <a:t>.</a:t>
            </a:r>
          </a:p>
          <a:p>
            <a:r>
              <a:rPr lang="ko-KR" altLang="en-US"/>
              <a:t>예를 들어 실수 </a:t>
            </a:r>
            <a:r>
              <a:rPr lang="en-US" altLang="ko-KR"/>
              <a:t>42.195</a:t>
            </a:r>
            <a:r>
              <a:rPr lang="ko-KR" altLang="en-US"/>
              <a:t>는 </a:t>
            </a:r>
            <a:r>
              <a:rPr lang="en-US" altLang="ko-KR"/>
              <a:t>0.42195 * 10</a:t>
            </a:r>
            <a:r>
              <a:rPr lang="ko-KR" altLang="en-US"/>
              <a:t>의 </a:t>
            </a:r>
            <a:r>
              <a:rPr lang="en-US" altLang="ko-KR"/>
              <a:t>2</a:t>
            </a:r>
            <a:r>
              <a:rPr lang="ko-KR" altLang="en-US"/>
              <a:t>제곱으로 표현할 수 있고 가수는 </a:t>
            </a:r>
            <a:r>
              <a:rPr lang="en-US" altLang="ko-KR"/>
              <a:t>0.42195</a:t>
            </a:r>
            <a:r>
              <a:rPr lang="ko-KR" altLang="en-US"/>
              <a:t>이고요</a:t>
            </a:r>
            <a:r>
              <a:rPr lang="en-US" altLang="ko-KR"/>
              <a:t>. </a:t>
            </a:r>
            <a:r>
              <a:rPr lang="ko-KR" altLang="en-US"/>
              <a:t>지수는 </a:t>
            </a:r>
            <a:r>
              <a:rPr lang="en-US" altLang="ko-KR"/>
              <a:t>2</a:t>
            </a:r>
            <a:r>
              <a:rPr lang="ko-KR" altLang="en-US"/>
              <a:t>가 됩니다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en-US" altLang="ko-KR"/>
              <a:t>float</a:t>
            </a:r>
            <a:r>
              <a:rPr lang="ko-KR" altLang="en-US"/>
              <a:t>는 최대 </a:t>
            </a:r>
            <a:r>
              <a:rPr lang="en-US" altLang="ko-KR"/>
              <a:t>10</a:t>
            </a:r>
            <a:r>
              <a:rPr lang="ko-KR" altLang="en-US"/>
              <a:t>의 </a:t>
            </a:r>
            <a:r>
              <a:rPr lang="en-US" altLang="ko-KR"/>
              <a:t>38</a:t>
            </a:r>
            <a:r>
              <a:rPr lang="ko-KR" altLang="en-US"/>
              <a:t>제곱 정도의 값을 저장할 수 있으며 소수점이하 </a:t>
            </a:r>
            <a:r>
              <a:rPr lang="en-US" altLang="ko-KR"/>
              <a:t>7~9</a:t>
            </a:r>
            <a:r>
              <a:rPr lang="ko-KR" altLang="en-US"/>
              <a:t>자리까지 표현할 수 있습니다</a:t>
            </a:r>
            <a:r>
              <a:rPr lang="en-US" altLang="ko-KR"/>
              <a:t>.</a:t>
            </a:r>
          </a:p>
          <a:p>
            <a:r>
              <a:rPr lang="ko-KR" altLang="en-US"/>
              <a:t>실수의 크기가 </a:t>
            </a:r>
            <a:r>
              <a:rPr lang="en-US" altLang="ko-KR"/>
              <a:t>10</a:t>
            </a:r>
            <a:r>
              <a:rPr lang="ko-KR" altLang="en-US"/>
              <a:t>의 </a:t>
            </a:r>
            <a:r>
              <a:rPr lang="en-US" altLang="ko-KR"/>
              <a:t>38</a:t>
            </a:r>
            <a:r>
              <a:rPr lang="ko-KR" altLang="en-US"/>
              <a:t>제곱을 넘거나 소수점 이하 </a:t>
            </a:r>
            <a:r>
              <a:rPr lang="en-US" altLang="ko-KR"/>
              <a:t>7~9</a:t>
            </a:r>
            <a:r>
              <a:rPr lang="ko-KR" altLang="en-US"/>
              <a:t>자리를 넘는 정밀도를 요구하는 경우에는</a:t>
            </a:r>
          </a:p>
          <a:p>
            <a:r>
              <a:rPr lang="en-US" altLang="ko-KR"/>
              <a:t>Double</a:t>
            </a:r>
            <a:r>
              <a:rPr lang="ko-KR" altLang="en-US"/>
              <a:t>을 사용해야 합니다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endParaRPr lang="en-US" altLang="ko-KR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3187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93188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fld id="{A7F34FCE-71FA-4290-9290-677657AFE430}" type="slidenum">
              <a:rPr kumimoji="0" lang="ko-KR" altLang="en-US" sz="1200" smtClean="0"/>
              <a:pPr/>
              <a:t>49</a:t>
            </a:fld>
            <a:endParaRPr kumimoji="0" lang="ko-KR" altLang="en-US" sz="1200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장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430183834"/>
              </p:ext>
            </p:extLst>
          </p:nvPr>
        </p:nvGraphicFramePr>
        <p:xfrm>
          <a:off x="0" y="0"/>
          <a:ext cx="9144000" cy="260350"/>
        </p:xfrm>
        <a:graphic>
          <a:graphicData uri="http://schemas.openxmlformats.org/drawingml/2006/table">
            <a:tbl>
              <a:tblPr>
                <a:effectLst/>
                <a:tableStyleId>{5C22544A-7EE6-4342-B048-85BDC9FD1C3A}</a:tableStyleId>
              </a:tblPr>
              <a:tblGrid>
                <a:gridCol w="457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0350"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857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DF6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lnSpc>
                <a:spcPct val="120000"/>
              </a:lnSpc>
              <a:spcAft>
                <a:spcPts val="0"/>
              </a:spcAft>
              <a:defRPr sz="3600" b="0"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 anchor="ctr" anchorCtr="0"/>
          <a:lstStyle>
            <a:lvl1pPr marL="0" indent="0" algn="ctr">
              <a:spcAft>
                <a:spcPts val="300"/>
              </a:spcAft>
              <a:buNone/>
              <a:defRPr sz="2000">
                <a:solidFill>
                  <a:schemeClr val="tx1">
                    <a:tint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</a:t>
            </a:r>
            <a:r>
              <a:rPr lang="ko-KR" altLang="en-US" dirty="0" smtClean="0"/>
              <a:t>부제목 스타일 편집</a:t>
            </a:r>
            <a:endParaRPr lang="ko-KR" altLang="en-US" dirty="0"/>
          </a:p>
        </p:txBody>
      </p:sp>
      <p:sp>
        <p:nvSpPr>
          <p:cNvPr id="10" name="Rectangle 107"/>
          <p:cNvSpPr>
            <a:spLocks noChangeArrowheads="1"/>
          </p:cNvSpPr>
          <p:nvPr userDrawn="1"/>
        </p:nvSpPr>
        <p:spPr bwMode="auto">
          <a:xfrm>
            <a:off x="7740650" y="6629400"/>
            <a:ext cx="876300" cy="233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rIns="0" anchor="ctr"/>
          <a:lstStyle/>
          <a:p>
            <a:pPr algn="ctr">
              <a:defRPr/>
            </a:pPr>
            <a:fld id="{1000A10B-68D4-4E6B-9C8C-B44037AE8725}" type="slidenum">
              <a:rPr kumimoji="0" lang="en-US" altLang="ko-KR" sz="1200" b="1" smtClean="0">
                <a:solidFill>
                  <a:srgbClr val="262626"/>
                </a:solidFill>
                <a:ea typeface="맑은 고딕" pitchFamily="50" charset="-127"/>
              </a:rPr>
              <a:pPr algn="ctr">
                <a:defRPr/>
              </a:pPr>
              <a:t>‹#›</a:t>
            </a:fld>
            <a:r>
              <a:rPr kumimoji="0" lang="en-US" altLang="ko-KR" sz="800" smtClean="0">
                <a:solidFill>
                  <a:srgbClr val="262626"/>
                </a:solidFill>
                <a:ea typeface="맑은 고딕" pitchFamily="50" charset="-127"/>
              </a:rPr>
              <a:t>/50</a:t>
            </a:r>
            <a:endParaRPr kumimoji="0" lang="en-US" altLang="ko-KR" sz="800" dirty="0">
              <a:solidFill>
                <a:srgbClr val="262626"/>
              </a:solidFill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282702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85875"/>
            <a:ext cx="4040188" cy="685800"/>
          </a:xfrm>
          <a:noFill/>
          <a:ln>
            <a:noFill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3"/>
          </p:nvPr>
        </p:nvSpPr>
        <p:spPr>
          <a:xfrm>
            <a:off x="4648200" y="1295400"/>
            <a:ext cx="4041775" cy="685800"/>
          </a:xfrm>
          <a:noFill/>
          <a:ln>
            <a:noFill/>
          </a:ln>
        </p:spPr>
        <p:txBody>
          <a:bodyPr lIns="91440" anchor="b" anchorCtr="0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CE2CCD7-46DA-43B8-9485-F80AE0B71404}" type="datetimeFigureOut">
              <a:rPr lang="ko-KR" altLang="en-US" smtClean="0"/>
              <a:pPr>
                <a:defRPr/>
              </a:pPr>
              <a:t>2018-03-12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FDCCC83-B7EF-4631-BB3A-67DA1AB79356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457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quarter" idx="4"/>
          </p:nvPr>
        </p:nvSpPr>
        <p:spPr>
          <a:xfrm>
            <a:off x="4648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ACDF6120-F1F0-4C60-9FE9-39AC71A9C79D}" type="datetimeFigureOut">
              <a:rPr lang="en-US" smtClean="0"/>
              <a:pPr eaLnBrk="1" latinLnBrk="0" hangingPunct="1"/>
              <a:t>3/12/2018</a:t>
            </a:fld>
            <a:endParaRPr 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  <p:sp>
        <p:nvSpPr>
          <p:cNvPr id="6" name="이등변 삼각형 5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graphicFrame>
        <p:nvGraphicFramePr>
          <p:cNvPr id="7" name="표 6"/>
          <p:cNvGraphicFramePr>
            <a:graphicFrameLocks noGrp="1" noChangeAspect="1"/>
          </p:cNvGraphicFramePr>
          <p:nvPr userDrawn="1">
            <p:extLst>
              <p:ext uri="{D42A27DB-BD31-4B8C-83A1-F6EECF244321}">
                <p14:modId xmlns:p14="http://schemas.microsoft.com/office/powerpoint/2010/main" val="35925681"/>
              </p:ext>
            </p:extLst>
          </p:nvPr>
        </p:nvGraphicFramePr>
        <p:xfrm>
          <a:off x="0" y="0"/>
          <a:ext cx="9144000" cy="260350"/>
        </p:xfrm>
        <a:graphic>
          <a:graphicData uri="http://schemas.openxmlformats.org/drawingml/2006/table">
            <a:tbl>
              <a:tblPr>
                <a:effectLst/>
                <a:tableStyleId>{5C22544A-7EE6-4342-B048-85BDC9FD1C3A}</a:tableStyleId>
              </a:tblPr>
              <a:tblGrid>
                <a:gridCol w="457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0350"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857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DF6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" name="Rectangle 107"/>
          <p:cNvSpPr>
            <a:spLocks noChangeArrowheads="1"/>
          </p:cNvSpPr>
          <p:nvPr userDrawn="1"/>
        </p:nvSpPr>
        <p:spPr bwMode="auto">
          <a:xfrm>
            <a:off x="7740650" y="6629400"/>
            <a:ext cx="876300" cy="233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rIns="0" anchor="ctr"/>
          <a:lstStyle/>
          <a:p>
            <a:pPr algn="ctr">
              <a:defRPr/>
            </a:pPr>
            <a:fld id="{1000A10B-68D4-4E6B-9C8C-B44037AE8725}" type="slidenum">
              <a:rPr kumimoji="0" lang="en-US" altLang="ko-KR" sz="1200" b="1" smtClean="0">
                <a:solidFill>
                  <a:srgbClr val="262626"/>
                </a:solidFill>
                <a:ea typeface="맑은 고딕" pitchFamily="50" charset="-127"/>
              </a:rPr>
              <a:pPr algn="ctr">
                <a:defRPr/>
              </a:pPr>
              <a:t>‹#›</a:t>
            </a:fld>
            <a:r>
              <a:rPr kumimoji="0" lang="en-US" altLang="ko-KR" sz="800" smtClean="0">
                <a:solidFill>
                  <a:srgbClr val="262626"/>
                </a:solidFill>
                <a:ea typeface="맑은 고딕" pitchFamily="50" charset="-127"/>
              </a:rPr>
              <a:t>/50</a:t>
            </a:r>
            <a:endParaRPr kumimoji="0" lang="en-US" altLang="ko-KR" sz="800" dirty="0">
              <a:solidFill>
                <a:srgbClr val="262626"/>
              </a:solidFill>
              <a:ea typeface="맑은 고딕" pitchFamily="50" charset="-127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CE2CCD7-46DA-43B8-9485-F80AE0B71404}" type="datetimeFigureOut">
              <a:rPr lang="ko-KR" altLang="en-US" smtClean="0"/>
              <a:pPr>
                <a:defRPr/>
              </a:pPr>
              <a:t>2018-03-12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FDCCC83-B7EF-4631-BB3A-67DA1AB79356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  <p:sp>
        <p:nvSpPr>
          <p:cNvPr id="5" name="직선 연결선 4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이등변 삼각형 5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324600" y="304800"/>
            <a:ext cx="2514600" cy="838200"/>
          </a:xfrm>
        </p:spPr>
        <p:txBody>
          <a:bodyPr anchor="b" anchorCtr="0">
            <a:noAutofit/>
          </a:bodyPr>
          <a:lstStyle>
            <a:lvl1pPr algn="l">
              <a:buNone/>
              <a:defRPr sz="20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6324600" y="1219200"/>
            <a:ext cx="2514600" cy="4843463"/>
          </a:xfrm>
        </p:spPr>
        <p:txBody>
          <a:bodyPr/>
          <a:lstStyle>
            <a:lvl1pPr marL="0" indent="0">
              <a:lnSpc>
                <a:spcPts val="22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CE2CCD7-46DA-43B8-9485-F80AE0B71404}" type="datetimeFigureOut">
              <a:rPr lang="ko-KR" altLang="en-US" smtClean="0"/>
              <a:pPr>
                <a:defRPr/>
              </a:pPr>
              <a:t>2018-03-12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FDCCC83-B7EF-4631-BB3A-67DA1AB79356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  <p:sp>
        <p:nvSpPr>
          <p:cNvPr id="8" name="직선 연결선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직선 연결선 9"/>
          <p:cNvSpPr>
            <a:spLocks noChangeShapeType="1"/>
          </p:cNvSpPr>
          <p:nvPr/>
        </p:nvSpPr>
        <p:spPr bwMode="auto">
          <a:xfrm rot="5400000">
            <a:off x="3160645" y="3324225"/>
            <a:ext cx="603504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이등변 삼각형 8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내용 개체 틀 11"/>
          <p:cNvSpPr>
            <a:spLocks noGrp="1"/>
          </p:cNvSpPr>
          <p:nvPr>
            <p:ph sz="quarter" idx="1"/>
          </p:nvPr>
        </p:nvSpPr>
        <p:spPr>
          <a:xfrm>
            <a:off x="304800" y="304800"/>
            <a:ext cx="5715000" cy="57150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500856"/>
            <a:ext cx="8229600" cy="674688"/>
          </a:xfrm>
          <a:ln>
            <a:solidFill>
              <a:schemeClr val="accent1"/>
            </a:solidFill>
          </a:ln>
        </p:spPr>
        <p:txBody>
          <a:bodyPr lIns="274320" anchor="ctr"/>
          <a:lstStyle>
            <a:lvl1pPr algn="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457200" y="1905000"/>
            <a:ext cx="8229600" cy="4270248"/>
          </a:xfrm>
          <a:solidFill>
            <a:schemeClr val="tx1">
              <a:shade val="50000"/>
            </a:schemeClr>
          </a:solidFill>
          <a:ln>
            <a:noFill/>
          </a:ln>
          <a:effectLst/>
        </p:spPr>
        <p:txBody>
          <a:bodyPr/>
          <a:lstStyle>
            <a:lvl1pPr marL="0" indent="0">
              <a:spcBef>
                <a:spcPts val="600"/>
              </a:spcBef>
              <a:buNone/>
              <a:defRPr sz="3200"/>
            </a:lvl1pPr>
          </a:lstStyle>
          <a:p>
            <a:r>
              <a:rPr kumimoji="0" lang="ko-KR" altLang="en-US" smtClean="0"/>
              <a:t>그림을 추가하려면 아이콘을 클릭하십시오</a:t>
            </a:r>
            <a:endParaRPr kumimoji="0" 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219200"/>
            <a:ext cx="8229600" cy="533400"/>
          </a:xfrm>
        </p:spPr>
        <p:txBody>
          <a:bodyPr anchor="ctr" anchorCtr="0"/>
          <a:lstStyle>
            <a:lvl1pPr marL="0" indent="0" algn="l">
              <a:buFontTx/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CE2CCD7-46DA-43B8-9485-F80AE0B71404}" type="datetimeFigureOut">
              <a:rPr lang="ko-KR" altLang="en-US" smtClean="0"/>
              <a:pPr>
                <a:defRPr/>
              </a:pPr>
              <a:t>2018-03-12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FDCCC83-B7EF-4631-BB3A-67DA1AB79356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  <p:sp>
        <p:nvSpPr>
          <p:cNvPr id="8" name="직선 연결선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이등변 삼각형 8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457200" y="500856"/>
            <a:ext cx="182880" cy="68580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CE2CCD7-46DA-43B8-9485-F80AE0B71404}" type="datetimeFigureOut">
              <a:rPr lang="ko-KR" altLang="en-US" smtClean="0"/>
              <a:pPr>
                <a:defRPr/>
              </a:pPr>
              <a:t>2018-03-12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FDCCC83-B7EF-4631-BB3A-67DA1AB79356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CE2CCD7-46DA-43B8-9485-F80AE0B71404}" type="datetimeFigureOut">
              <a:rPr lang="ko-KR" altLang="en-US" smtClean="0"/>
              <a:pPr>
                <a:defRPr/>
              </a:pPr>
              <a:t>2018-03-12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FDCCC83-B7EF-4631-BB3A-67DA1AB79356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  <p:sp>
        <p:nvSpPr>
          <p:cNvPr id="7" name="직선 연결선 6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이등변 삼각형 7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선 연결선 8"/>
          <p:cNvSpPr>
            <a:spLocks noChangeShapeType="1"/>
          </p:cNvSpPr>
          <p:nvPr/>
        </p:nvSpPr>
        <p:spPr bwMode="auto">
          <a:xfrm rot="5400000">
            <a:off x="3629607" y="3201952"/>
            <a:ext cx="585216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기본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98"/>
          <p:cNvSpPr>
            <a:spLocks noChangeArrowheads="1"/>
          </p:cNvSpPr>
          <p:nvPr userDrawn="1"/>
        </p:nvSpPr>
        <p:spPr bwMode="auto">
          <a:xfrm>
            <a:off x="0" y="257175"/>
            <a:ext cx="9144000" cy="54292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latin typeface="+mn-lt"/>
              <a:ea typeface="+mn-ea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51520" y="1052736"/>
            <a:ext cx="8640000" cy="5328592"/>
          </a:xfrm>
        </p:spPr>
        <p:txBody>
          <a:bodyPr/>
          <a:lstStyle>
            <a:lvl1pPr marL="268288" indent="-268288">
              <a:lnSpc>
                <a:spcPct val="110000"/>
              </a:lnSpc>
              <a:defRPr sz="2000" b="1">
                <a:latin typeface="+mj-ea"/>
                <a:ea typeface="+mj-ea"/>
              </a:defRPr>
            </a:lvl1pPr>
            <a:lvl2pPr marL="536575" indent="-176213">
              <a:lnSpc>
                <a:spcPct val="110000"/>
              </a:lnSpc>
              <a:buFont typeface="Arial" panose="020B0604020202020204" pitchFamily="34" charset="0"/>
              <a:buChar char="-"/>
              <a:defRPr sz="1800">
                <a:latin typeface="+mj-ea"/>
                <a:ea typeface="+mj-ea"/>
              </a:defRPr>
            </a:lvl2pPr>
            <a:lvl3pPr marL="720725" indent="-184150">
              <a:lnSpc>
                <a:spcPct val="110000"/>
              </a:lnSpc>
              <a:defRPr sz="1600">
                <a:latin typeface="+mj-ea"/>
                <a:ea typeface="+mj-ea"/>
              </a:defRPr>
            </a:lvl3pPr>
            <a:lvl4pPr>
              <a:defRPr>
                <a:latin typeface="나눔고딕" pitchFamily="50" charset="-127"/>
                <a:ea typeface="나눔고딕" pitchFamily="50" charset="-127"/>
              </a:defRPr>
            </a:lvl4pPr>
            <a:lvl5pPr>
              <a:defRPr>
                <a:latin typeface="나눔고딕" pitchFamily="50" charset="-127"/>
                <a:ea typeface="나눔고딕" pitchFamily="50" charset="-127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</p:txBody>
      </p:sp>
      <p:sp>
        <p:nvSpPr>
          <p:cNvPr id="17" name="제목 1"/>
          <p:cNvSpPr>
            <a:spLocks noGrp="1"/>
          </p:cNvSpPr>
          <p:nvPr>
            <p:ph type="title"/>
          </p:nvPr>
        </p:nvSpPr>
        <p:spPr>
          <a:xfrm>
            <a:off x="251520" y="260649"/>
            <a:ext cx="8640960" cy="514052"/>
          </a:xfrm>
        </p:spPr>
        <p:txBody>
          <a:bodyPr>
            <a:noAutofit/>
          </a:bodyPr>
          <a:lstStyle>
            <a:lvl1pPr algn="l">
              <a:defRPr sz="2400" b="1">
                <a:latin typeface="+mj-ea"/>
                <a:ea typeface="+mj-ea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graphicFrame>
        <p:nvGraphicFramePr>
          <p:cNvPr id="10" name="표 9"/>
          <p:cNvGraphicFramePr>
            <a:graphicFrameLocks noGrp="1" noChangeAspect="1"/>
          </p:cNvGraphicFramePr>
          <p:nvPr userDrawn="1">
            <p:extLst>
              <p:ext uri="{D42A27DB-BD31-4B8C-83A1-F6EECF244321}">
                <p14:modId xmlns:p14="http://schemas.microsoft.com/office/powerpoint/2010/main" val="1290770843"/>
              </p:ext>
            </p:extLst>
          </p:nvPr>
        </p:nvGraphicFramePr>
        <p:xfrm>
          <a:off x="0" y="0"/>
          <a:ext cx="9144000" cy="260350"/>
        </p:xfrm>
        <a:graphic>
          <a:graphicData uri="http://schemas.openxmlformats.org/drawingml/2006/table">
            <a:tbl>
              <a:tblPr>
                <a:effectLst/>
                <a:tableStyleId>{5C22544A-7EE6-4342-B048-85BDC9FD1C3A}</a:tableStyleId>
              </a:tblPr>
              <a:tblGrid>
                <a:gridCol w="457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0350"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857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DF6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3" name="내용 개체 틀 12"/>
          <p:cNvSpPr>
            <a:spLocks noGrp="1"/>
          </p:cNvSpPr>
          <p:nvPr>
            <p:ph sz="quarter" idx="10" hasCustomPrompt="1"/>
          </p:nvPr>
        </p:nvSpPr>
        <p:spPr>
          <a:xfrm>
            <a:off x="0" y="0"/>
            <a:ext cx="4555221" cy="257175"/>
          </a:xfrm>
        </p:spPr>
        <p:txBody>
          <a:bodyPr/>
          <a:lstStyle>
            <a:lvl1pPr marL="0" indent="0" algn="r">
              <a:buFontTx/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ko-KR" altLang="en-US" smtClean="0"/>
              <a:t>절 제목</a:t>
            </a:r>
          </a:p>
        </p:txBody>
      </p:sp>
      <p:sp>
        <p:nvSpPr>
          <p:cNvPr id="11" name="Rectangle 107"/>
          <p:cNvSpPr>
            <a:spLocks noChangeArrowheads="1"/>
          </p:cNvSpPr>
          <p:nvPr userDrawn="1"/>
        </p:nvSpPr>
        <p:spPr bwMode="auto">
          <a:xfrm>
            <a:off x="7740650" y="6629400"/>
            <a:ext cx="876300" cy="233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rIns="0" anchor="ctr"/>
          <a:lstStyle/>
          <a:p>
            <a:pPr algn="ctr">
              <a:defRPr/>
            </a:pPr>
            <a:fld id="{1000A10B-68D4-4E6B-9C8C-B44037AE8725}" type="slidenum">
              <a:rPr kumimoji="0" lang="en-US" altLang="ko-KR" sz="1200" b="1" smtClean="0">
                <a:solidFill>
                  <a:srgbClr val="262626"/>
                </a:solidFill>
                <a:ea typeface="맑은 고딕" pitchFamily="50" charset="-127"/>
              </a:rPr>
              <a:pPr algn="ctr">
                <a:defRPr/>
              </a:pPr>
              <a:t>‹#›</a:t>
            </a:fld>
            <a:r>
              <a:rPr kumimoji="0" lang="en-US" altLang="ko-KR" sz="800" smtClean="0">
                <a:solidFill>
                  <a:srgbClr val="262626"/>
                </a:solidFill>
                <a:ea typeface="맑은 고딕" pitchFamily="50" charset="-127"/>
              </a:rPr>
              <a:t>/50</a:t>
            </a:r>
            <a:endParaRPr kumimoji="0" lang="en-US" altLang="ko-KR" sz="800" dirty="0">
              <a:solidFill>
                <a:srgbClr val="262626"/>
              </a:solidFill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984918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본문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4"/>
          <p:cNvSpPr>
            <a:spLocks noGrp="1"/>
          </p:cNvSpPr>
          <p:nvPr>
            <p:ph sz="quarter" idx="10"/>
          </p:nvPr>
        </p:nvSpPr>
        <p:spPr>
          <a:xfrm>
            <a:off x="228600" y="931818"/>
            <a:ext cx="8686800" cy="5715000"/>
          </a:xfrm>
        </p:spPr>
        <p:txBody>
          <a:bodyPr/>
          <a:lstStyle>
            <a:lvl1pPr marL="342900" marR="0" indent="-342900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660033"/>
              </a:buClr>
              <a:buSzTx/>
              <a:buFont typeface="Wingdings" pitchFamily="2" charset="2"/>
              <a:buChar char="v"/>
              <a:tabLst/>
              <a:defRPr/>
            </a:lvl1pPr>
            <a:lvl2pPr marL="539750" marR="0" indent="-182563" algn="l" defTabSz="914400" rtl="0" eaLnBrk="0" fontAlgn="base" latinLnBrk="1" hangingPunct="0">
              <a:lnSpc>
                <a:spcPct val="110000"/>
              </a:lnSpc>
              <a:spcBef>
                <a:spcPct val="20000"/>
              </a:spcBef>
              <a:spcAft>
                <a:spcPts val="300"/>
              </a:spcAft>
              <a:buClr>
                <a:srgbClr val="B1AE6B"/>
              </a:buClr>
              <a:buSzTx/>
              <a:buFont typeface="Wingdings" pitchFamily="2" charset="2"/>
              <a:buChar char="§"/>
              <a:tabLst/>
              <a:defRPr/>
            </a:lvl2pPr>
            <a:lvl3pPr marL="809625" marR="0" indent="-182563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>
                <a:srgbClr val="ADB9AD"/>
              </a:buClr>
              <a:buSzTx/>
              <a:buFontTx/>
              <a:buChar char="•"/>
              <a:tabLst/>
              <a:defRPr/>
            </a:lvl3pPr>
          </a:lstStyle>
          <a:p>
            <a:pPr lvl="0"/>
            <a:r>
              <a:rPr lang="ko-KR" altLang="en-US" noProof="0" dirty="0" smtClean="0"/>
              <a:t>마스터 텍스트 스타일을 편집합니다</a:t>
            </a:r>
          </a:p>
          <a:p>
            <a:pPr lvl="1"/>
            <a:r>
              <a:rPr lang="ko-KR" altLang="en-US" noProof="0" dirty="0" smtClean="0"/>
              <a:t>둘째 수준</a:t>
            </a:r>
          </a:p>
          <a:p>
            <a:pPr lvl="2"/>
            <a:r>
              <a:rPr lang="ko-KR" altLang="en-US" noProof="0" dirty="0" smtClean="0"/>
              <a:t>셋째 수준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040706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제목 1"/>
          <p:cNvSpPr>
            <a:spLocks noGrp="1"/>
          </p:cNvSpPr>
          <p:nvPr>
            <p:ph type="title"/>
          </p:nvPr>
        </p:nvSpPr>
        <p:spPr>
          <a:xfrm>
            <a:off x="251520" y="260649"/>
            <a:ext cx="8640960" cy="514052"/>
          </a:xfrm>
        </p:spPr>
        <p:txBody>
          <a:bodyPr>
            <a:normAutofit/>
          </a:bodyPr>
          <a:lstStyle>
            <a:lvl1pPr algn="l">
              <a:defRPr sz="3000"/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graphicFrame>
        <p:nvGraphicFramePr>
          <p:cNvPr id="10" name="표 9"/>
          <p:cNvGraphicFramePr>
            <a:graphicFrameLocks noGrp="1" noChangeAspect="1"/>
          </p:cNvGraphicFramePr>
          <p:nvPr userDrawn="1">
            <p:extLst>
              <p:ext uri="{D42A27DB-BD31-4B8C-83A1-F6EECF244321}">
                <p14:modId xmlns:p14="http://schemas.microsoft.com/office/powerpoint/2010/main" val="35925681"/>
              </p:ext>
            </p:extLst>
          </p:nvPr>
        </p:nvGraphicFramePr>
        <p:xfrm>
          <a:off x="0" y="0"/>
          <a:ext cx="9144000" cy="260350"/>
        </p:xfrm>
        <a:graphic>
          <a:graphicData uri="http://schemas.openxmlformats.org/drawingml/2006/table">
            <a:tbl>
              <a:tblPr>
                <a:effectLst/>
                <a:tableStyleId>{5C22544A-7EE6-4342-B048-85BDC9FD1C3A}</a:tableStyleId>
              </a:tblPr>
              <a:tblGrid>
                <a:gridCol w="457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0350"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857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DF6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" name="Rectangle 107"/>
          <p:cNvSpPr>
            <a:spLocks noChangeArrowheads="1"/>
          </p:cNvSpPr>
          <p:nvPr userDrawn="1"/>
        </p:nvSpPr>
        <p:spPr bwMode="auto">
          <a:xfrm>
            <a:off x="7740650" y="6629400"/>
            <a:ext cx="876300" cy="233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rIns="0" anchor="ctr"/>
          <a:lstStyle/>
          <a:p>
            <a:pPr algn="ctr">
              <a:defRPr/>
            </a:pPr>
            <a:fld id="{1000A10B-68D4-4E6B-9C8C-B44037AE8725}" type="slidenum">
              <a:rPr kumimoji="0" lang="en-US" altLang="ko-KR" sz="1200" b="1" smtClean="0">
                <a:solidFill>
                  <a:srgbClr val="262626"/>
                </a:solidFill>
                <a:ea typeface="맑은 고딕" pitchFamily="50" charset="-127"/>
              </a:rPr>
              <a:pPr algn="ctr">
                <a:defRPr/>
              </a:pPr>
              <a:t>‹#›</a:t>
            </a:fld>
            <a:r>
              <a:rPr kumimoji="0" lang="en-US" altLang="ko-KR" sz="800" smtClean="0">
                <a:solidFill>
                  <a:srgbClr val="262626"/>
                </a:solidFill>
                <a:ea typeface="맑은 고딕" pitchFamily="50" charset="-127"/>
              </a:rPr>
              <a:t>/50</a:t>
            </a:r>
            <a:endParaRPr kumimoji="0" lang="en-US" altLang="ko-KR" sz="800" dirty="0">
              <a:solidFill>
                <a:srgbClr val="262626"/>
              </a:solidFill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930012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기본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98"/>
          <p:cNvSpPr>
            <a:spLocks noChangeArrowheads="1"/>
          </p:cNvSpPr>
          <p:nvPr userDrawn="1"/>
        </p:nvSpPr>
        <p:spPr bwMode="auto">
          <a:xfrm>
            <a:off x="0" y="257175"/>
            <a:ext cx="9144000" cy="54292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latin typeface="+mn-lt"/>
              <a:ea typeface="+mn-ea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51520" y="1052736"/>
            <a:ext cx="8640000" cy="5328592"/>
          </a:xfrm>
        </p:spPr>
        <p:txBody>
          <a:bodyPr/>
          <a:lstStyle>
            <a:lvl1pPr marL="268288" indent="-268288">
              <a:lnSpc>
                <a:spcPct val="110000"/>
              </a:lnSpc>
              <a:defRPr sz="2000" b="1">
                <a:latin typeface="+mj-ea"/>
                <a:ea typeface="+mj-ea"/>
              </a:defRPr>
            </a:lvl1pPr>
            <a:lvl2pPr marL="536575" indent="-176213">
              <a:lnSpc>
                <a:spcPct val="110000"/>
              </a:lnSpc>
              <a:buFont typeface="Arial" panose="020B0604020202020204" pitchFamily="34" charset="0"/>
              <a:buChar char="-"/>
              <a:defRPr sz="1800">
                <a:latin typeface="+mj-ea"/>
                <a:ea typeface="+mj-ea"/>
              </a:defRPr>
            </a:lvl2pPr>
            <a:lvl3pPr marL="720725" indent="-184150">
              <a:lnSpc>
                <a:spcPct val="110000"/>
              </a:lnSpc>
              <a:defRPr sz="1600">
                <a:latin typeface="+mj-ea"/>
                <a:ea typeface="+mj-ea"/>
              </a:defRPr>
            </a:lvl3pPr>
            <a:lvl4pPr>
              <a:defRPr>
                <a:latin typeface="나눔고딕" pitchFamily="50" charset="-127"/>
                <a:ea typeface="나눔고딕" pitchFamily="50" charset="-127"/>
              </a:defRPr>
            </a:lvl4pPr>
            <a:lvl5pPr>
              <a:defRPr>
                <a:latin typeface="나눔고딕" pitchFamily="50" charset="-127"/>
                <a:ea typeface="나눔고딕" pitchFamily="50" charset="-127"/>
              </a:defRPr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</p:txBody>
      </p:sp>
      <p:sp>
        <p:nvSpPr>
          <p:cNvPr id="17" name="제목 1"/>
          <p:cNvSpPr>
            <a:spLocks noGrp="1"/>
          </p:cNvSpPr>
          <p:nvPr>
            <p:ph type="title"/>
          </p:nvPr>
        </p:nvSpPr>
        <p:spPr>
          <a:xfrm>
            <a:off x="251520" y="260649"/>
            <a:ext cx="8640960" cy="514052"/>
          </a:xfrm>
        </p:spPr>
        <p:txBody>
          <a:bodyPr>
            <a:noAutofit/>
          </a:bodyPr>
          <a:lstStyle>
            <a:lvl1pPr algn="l">
              <a:defRPr sz="2400" b="1">
                <a:latin typeface="+mj-ea"/>
                <a:ea typeface="+mj-ea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graphicFrame>
        <p:nvGraphicFramePr>
          <p:cNvPr id="10" name="표 9"/>
          <p:cNvGraphicFramePr>
            <a:graphicFrameLocks noGrp="1" noChangeAspect="1"/>
          </p:cNvGraphicFramePr>
          <p:nvPr userDrawn="1">
            <p:extLst>
              <p:ext uri="{D42A27DB-BD31-4B8C-83A1-F6EECF244321}">
                <p14:modId xmlns:p14="http://schemas.microsoft.com/office/powerpoint/2010/main" val="1290770843"/>
              </p:ext>
            </p:extLst>
          </p:nvPr>
        </p:nvGraphicFramePr>
        <p:xfrm>
          <a:off x="0" y="0"/>
          <a:ext cx="9144000" cy="260350"/>
        </p:xfrm>
        <a:graphic>
          <a:graphicData uri="http://schemas.openxmlformats.org/drawingml/2006/table">
            <a:tbl>
              <a:tblPr>
                <a:effectLst/>
                <a:tableStyleId>{5C22544A-7EE6-4342-B048-85BDC9FD1C3A}</a:tableStyleId>
              </a:tblPr>
              <a:tblGrid>
                <a:gridCol w="457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0350"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857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DF6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3" name="내용 개체 틀 12"/>
          <p:cNvSpPr>
            <a:spLocks noGrp="1"/>
          </p:cNvSpPr>
          <p:nvPr>
            <p:ph sz="quarter" idx="10" hasCustomPrompt="1"/>
          </p:nvPr>
        </p:nvSpPr>
        <p:spPr>
          <a:xfrm>
            <a:off x="0" y="0"/>
            <a:ext cx="4555221" cy="257175"/>
          </a:xfrm>
        </p:spPr>
        <p:txBody>
          <a:bodyPr/>
          <a:lstStyle>
            <a:lvl1pPr marL="0" indent="0" algn="r">
              <a:buFontTx/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ko-KR" altLang="en-US" smtClean="0"/>
              <a:t>절 제목</a:t>
            </a:r>
          </a:p>
        </p:txBody>
      </p:sp>
      <p:sp>
        <p:nvSpPr>
          <p:cNvPr id="11" name="Rectangle 107"/>
          <p:cNvSpPr>
            <a:spLocks noChangeArrowheads="1"/>
          </p:cNvSpPr>
          <p:nvPr userDrawn="1"/>
        </p:nvSpPr>
        <p:spPr bwMode="auto">
          <a:xfrm>
            <a:off x="7740650" y="6629400"/>
            <a:ext cx="876300" cy="233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rIns="0" anchor="ctr"/>
          <a:lstStyle/>
          <a:p>
            <a:pPr algn="ctr">
              <a:defRPr/>
            </a:pPr>
            <a:fld id="{1000A10B-68D4-4E6B-9C8C-B44037AE8725}" type="slidenum">
              <a:rPr kumimoji="0" lang="en-US" altLang="ko-KR" sz="1200" b="1" smtClean="0">
                <a:solidFill>
                  <a:srgbClr val="262626"/>
                </a:solidFill>
                <a:ea typeface="맑은 고딕" pitchFamily="50" charset="-127"/>
              </a:rPr>
              <a:pPr algn="ctr">
                <a:defRPr/>
              </a:pPr>
              <a:t>‹#›</a:t>
            </a:fld>
            <a:r>
              <a:rPr kumimoji="0" lang="en-US" altLang="ko-KR" sz="800" smtClean="0">
                <a:solidFill>
                  <a:srgbClr val="262626"/>
                </a:solidFill>
                <a:ea typeface="맑은 고딕" pitchFamily="50" charset="-127"/>
              </a:rPr>
              <a:t>/50</a:t>
            </a:r>
            <a:endParaRPr kumimoji="0" lang="en-US" altLang="ko-KR" sz="800" dirty="0">
              <a:solidFill>
                <a:srgbClr val="262626"/>
              </a:solidFill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984918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&amp;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3"/>
          <p:cNvSpPr>
            <a:spLocks noChangeArrowheads="1"/>
          </p:cNvSpPr>
          <p:nvPr userDrawn="1">
            <p:custDataLst>
              <p:tags r:id="rId1"/>
            </p:custDataLst>
          </p:nvPr>
        </p:nvSpPr>
        <p:spPr bwMode="auto">
          <a:xfrm>
            <a:off x="2765425" y="1447800"/>
            <a:ext cx="3587750" cy="388620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gradFill rotWithShape="0">
            <a:gsLst>
              <a:gs pos="0">
                <a:srgbClr val="FFFFFF"/>
              </a:gs>
              <a:gs pos="50000">
                <a:srgbClr val="EEEEEE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8" name="AutoShape 3"/>
          <p:cNvSpPr>
            <a:spLocks noChangeArrowheads="1"/>
          </p:cNvSpPr>
          <p:nvPr userDrawn="1">
            <p:custDataLst>
              <p:tags r:id="rId2"/>
            </p:custDataLst>
          </p:nvPr>
        </p:nvSpPr>
        <p:spPr bwMode="auto">
          <a:xfrm>
            <a:off x="2765425" y="1447800"/>
            <a:ext cx="3587750" cy="388620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gradFill rotWithShape="0">
            <a:gsLst>
              <a:gs pos="0">
                <a:srgbClr val="FFFFFF"/>
              </a:gs>
              <a:gs pos="50000">
                <a:srgbClr val="EEEEEE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0" name="Text Box 4"/>
          <p:cNvSpPr txBox="1">
            <a:spLocks noChangeArrowheads="1"/>
          </p:cNvSpPr>
          <p:nvPr userDrawn="1">
            <p:custDataLst>
              <p:tags r:id="rId3"/>
            </p:custDataLst>
          </p:nvPr>
        </p:nvSpPr>
        <p:spPr bwMode="auto">
          <a:xfrm>
            <a:off x="2735263" y="3048000"/>
            <a:ext cx="3657600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ko-KR" sz="4400" b="1" smtClean="0">
                <a:solidFill>
                  <a:schemeClr val="bg1">
                    <a:lumMod val="50000"/>
                  </a:schemeClr>
                </a:solidFill>
                <a:latin typeface="HY견명조" pitchFamily="18" charset="-127"/>
                <a:ea typeface="HY견명조" pitchFamily="18" charset="-127"/>
              </a:rPr>
              <a:t>Q &amp; A</a:t>
            </a:r>
            <a:endParaRPr lang="en-US" altLang="ko-KR" sz="4400" b="1" dirty="0">
              <a:solidFill>
                <a:schemeClr val="bg1">
                  <a:lumMod val="50000"/>
                </a:schemeClr>
              </a:solidFill>
              <a:latin typeface="HY견명조" pitchFamily="18" charset="-127"/>
              <a:ea typeface="HY견명조" pitchFamily="18" charset="-127"/>
            </a:endParaRPr>
          </a:p>
        </p:txBody>
      </p:sp>
      <p:sp>
        <p:nvSpPr>
          <p:cNvPr id="12" name="Rectangle 107"/>
          <p:cNvSpPr>
            <a:spLocks noChangeArrowheads="1"/>
          </p:cNvSpPr>
          <p:nvPr userDrawn="1"/>
        </p:nvSpPr>
        <p:spPr bwMode="auto">
          <a:xfrm>
            <a:off x="7740650" y="6629400"/>
            <a:ext cx="876300" cy="233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rIns="0" anchor="ctr"/>
          <a:lstStyle/>
          <a:p>
            <a:pPr algn="ctr">
              <a:defRPr/>
            </a:pPr>
            <a:fld id="{1000A10B-68D4-4E6B-9C8C-B44037AE8725}" type="slidenum">
              <a:rPr kumimoji="0" lang="en-US" altLang="ko-KR" sz="1200" b="1" smtClean="0">
                <a:solidFill>
                  <a:srgbClr val="262626"/>
                </a:solidFill>
                <a:ea typeface="맑은 고딕" pitchFamily="50" charset="-127"/>
              </a:rPr>
              <a:pPr algn="ctr">
                <a:defRPr/>
              </a:pPr>
              <a:t>‹#›</a:t>
            </a:fld>
            <a:r>
              <a:rPr kumimoji="0" lang="en-US" altLang="ko-KR" sz="800" smtClean="0">
                <a:solidFill>
                  <a:srgbClr val="262626"/>
                </a:solidFill>
                <a:ea typeface="맑은 고딕" pitchFamily="50" charset="-127"/>
              </a:rPr>
              <a:t>/50</a:t>
            </a:r>
            <a:endParaRPr kumimoji="0" lang="en-US" altLang="ko-KR" sz="800" dirty="0">
              <a:solidFill>
                <a:srgbClr val="262626"/>
              </a:solidFill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267648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8" name="날짜 개체 틀 7"/>
          <p:cNvSpPr>
            <a:spLocks noGrp="1"/>
          </p:cNvSpPr>
          <p:nvPr>
            <p:ph type="dt" sz="half" idx="15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rtlCol="0"/>
          <a:lstStyle/>
          <a:p>
            <a:endParaRPr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33152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/>
          <p:cNvSpPr>
            <a:spLocks noGrp="1"/>
          </p:cNvSpPr>
          <p:nvPr>
            <p:ph type="ctrTitle"/>
          </p:nvPr>
        </p:nvSpPr>
        <p:spPr>
          <a:xfrm>
            <a:off x="1219200" y="3886200"/>
            <a:ext cx="6858000" cy="990600"/>
          </a:xfrm>
        </p:spPr>
        <p:txBody>
          <a:bodyPr anchor="t" anchorCtr="0"/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9" name="부제목 8"/>
          <p:cNvSpPr>
            <a:spLocks noGrp="1"/>
          </p:cNvSpPr>
          <p:nvPr>
            <p:ph type="subTitle" idx="1"/>
          </p:nvPr>
        </p:nvSpPr>
        <p:spPr>
          <a:xfrm>
            <a:off x="1219200" y="5124450"/>
            <a:ext cx="6858000" cy="53340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ko-KR" altLang="en-US" smtClean="0"/>
              <a:t>마스터 부제목 스타일 편집</a:t>
            </a:r>
            <a:endParaRPr kumimoji="0" lang="en-US"/>
          </a:p>
        </p:txBody>
      </p:sp>
      <p:sp>
        <p:nvSpPr>
          <p:cNvPr id="28" name="날짜 개체 틀 27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>
            <a:lvl1pPr>
              <a:defRPr sz="1400"/>
            </a:lvl1pPr>
          </a:lstStyle>
          <a:p>
            <a:pPr>
              <a:defRPr/>
            </a:pPr>
            <a:fld id="{FCE2CCD7-46DA-43B8-9485-F80AE0B71404}" type="datetimeFigureOut">
              <a:rPr lang="ko-KR" altLang="en-US" smtClean="0"/>
              <a:pPr>
                <a:defRPr/>
              </a:pPr>
              <a:t>2018-03-12</a:t>
            </a:fld>
            <a:endParaRPr lang="ko-KR" altLang="en-US"/>
          </a:p>
        </p:txBody>
      </p:sp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1216152" y="6355080"/>
            <a:ext cx="1219200" cy="365760"/>
          </a:xfrm>
        </p:spPr>
        <p:txBody>
          <a:bodyPr/>
          <a:lstStyle/>
          <a:p>
            <a:pPr>
              <a:defRPr/>
            </a:pPr>
            <a:fld id="{8FDCCC83-B7EF-4631-BB3A-67DA1AB79356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904875" y="3648075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3" name="직사각형 32"/>
          <p:cNvSpPr/>
          <p:nvPr/>
        </p:nvSpPr>
        <p:spPr>
          <a:xfrm>
            <a:off x="914400" y="5048250"/>
            <a:ext cx="7315200" cy="685800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직사각형 21"/>
          <p:cNvSpPr/>
          <p:nvPr/>
        </p:nvSpPr>
        <p:spPr>
          <a:xfrm>
            <a:off x="904875" y="3648075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2" name="직사각형 31"/>
          <p:cNvSpPr/>
          <p:nvPr/>
        </p:nvSpPr>
        <p:spPr>
          <a:xfrm>
            <a:off x="914400" y="5048250"/>
            <a:ext cx="228600" cy="68580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CE2CCD7-46DA-43B8-9485-F80AE0B71404}" type="datetimeFigureOut">
              <a:rPr lang="ko-KR" altLang="en-US" smtClean="0"/>
              <a:pPr>
                <a:defRPr/>
              </a:pPr>
              <a:t>2018-03-12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FDCCC83-B7EF-4631-BB3A-67DA1AB79356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19200" y="2971800"/>
            <a:ext cx="6858000" cy="1066800"/>
          </a:xfrm>
        </p:spPr>
        <p:txBody>
          <a:bodyPr anchor="t" anchorCtr="0"/>
          <a:lstStyle>
            <a:lvl1pPr algn="r">
              <a:buNone/>
              <a:defRPr sz="3200" b="0" cap="none" baseline="0"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295400" y="4267200"/>
            <a:ext cx="6781800" cy="1143000"/>
          </a:xfrm>
        </p:spPr>
        <p:txBody>
          <a:bodyPr anchor="t" anchorCtr="0"/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/>
          <a:p>
            <a:pPr>
              <a:defRPr/>
            </a:pPr>
            <a:fld id="{FCE2CCD7-46DA-43B8-9485-F80AE0B71404}" type="datetimeFigureOut">
              <a:rPr lang="ko-KR" altLang="en-US" smtClean="0"/>
              <a:pPr>
                <a:defRPr/>
              </a:pPr>
              <a:t>2018-03-12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1069848" y="6355080"/>
            <a:ext cx="1520952" cy="365760"/>
          </a:xfrm>
        </p:spPr>
        <p:txBody>
          <a:bodyPr/>
          <a:lstStyle/>
          <a:p>
            <a:pPr>
              <a:defRPr/>
            </a:pPr>
            <a:fld id="{8FDCCC83-B7EF-4631-BB3A-67DA1AB79356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914400" y="2819400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914400" y="2819400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4632198" y="1216152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13" Type="http://schemas.openxmlformats.org/officeDocument/2006/relationships/slideLayout" Target="../slideLayouts/slideLayout18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7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15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FCE2CCD7-46DA-43B8-9485-F80AE0B71404}" type="datetimeFigureOut">
              <a:rPr lang="ko-KR" altLang="en-US"/>
              <a:pPr>
                <a:defRPr/>
              </a:pPr>
              <a:t>2018-03-12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8FDCCC83-B7EF-4631-BB3A-67DA1AB79356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51042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3" r:id="rId2"/>
    <p:sldLayoutId id="2147483677" r:id="rId3"/>
    <p:sldLayoutId id="2147483664" r:id="rId4"/>
    <p:sldLayoutId id="2147483679" r:id="rId5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개체 틀 2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prstGeom prst="rect">
            <a:avLst/>
          </a:prstGeom>
        </p:spPr>
        <p:txBody>
          <a:bodyPr vert="horz" anchor="b" anchorCtr="0">
            <a:normAutofit/>
          </a:bodyPr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457200" y="1219200"/>
            <a:ext cx="8229600" cy="4910328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smtClean="0"/>
              <a:t>둘째 수준</a:t>
            </a:r>
          </a:p>
          <a:p>
            <a:pPr lvl="2" eaLnBrk="1" latinLnBrk="0" hangingPunct="1"/>
            <a:r>
              <a:rPr kumimoji="0" lang="ko-KR" altLang="en-US" smtClean="0"/>
              <a:t>셋째 수준</a:t>
            </a:r>
          </a:p>
          <a:p>
            <a:pPr lvl="3" eaLnBrk="1" latinLnBrk="0" hangingPunct="1"/>
            <a:r>
              <a:rPr kumimoji="0" lang="ko-KR" altLang="en-US" smtClean="0"/>
              <a:t>넷째 수준</a:t>
            </a:r>
          </a:p>
          <a:p>
            <a:pPr lvl="4" eaLnBrk="1" latinLnBrk="0" hangingPunct="1"/>
            <a:r>
              <a:rPr kumimoji="0" lang="ko-KR" altLang="en-US" smtClean="0"/>
              <a:t>다섯째 수준</a:t>
            </a:r>
            <a:endParaRPr kumimoji="0" lang="en-US"/>
          </a:p>
        </p:txBody>
      </p:sp>
      <p:sp>
        <p:nvSpPr>
          <p:cNvPr id="14" name="날짜 개체 틀 13"/>
          <p:cNvSpPr>
            <a:spLocks noGrp="1"/>
          </p:cNvSpPr>
          <p:nvPr>
            <p:ph type="dt" sz="half" idx="2"/>
          </p:nvPr>
        </p:nvSpPr>
        <p:spPr>
          <a:xfrm>
            <a:off x="6400800" y="6356350"/>
            <a:ext cx="2289048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FCE2CCD7-46DA-43B8-9485-F80AE0B71404}" type="datetimeFigureOut">
              <a:rPr lang="ko-KR" altLang="en-US" smtClean="0"/>
              <a:pPr>
                <a:defRPr/>
              </a:pPr>
              <a:t>2018-03-12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3"/>
          </p:nvPr>
        </p:nvSpPr>
        <p:spPr>
          <a:xfrm>
            <a:off x="2898648" y="6356350"/>
            <a:ext cx="3505200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4"/>
          </p:nvPr>
        </p:nvSpPr>
        <p:spPr>
          <a:xfrm>
            <a:off x="612648" y="6356350"/>
            <a:ext cx="19812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8FDCCC83-B7EF-4631-BB3A-67DA1AB79356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  <p:sp>
        <p:nvSpPr>
          <p:cNvPr id="28" name="직선 연결선 2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9" name="직선 연결선 28"/>
          <p:cNvSpPr>
            <a:spLocks noChangeShapeType="1"/>
          </p:cNvSpPr>
          <p:nvPr/>
        </p:nvSpPr>
        <p:spPr bwMode="auto">
          <a:xfrm>
            <a:off x="457200" y="1143000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이등변 삼각형 9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</p:sldLayoutIdLst>
  <p:txStyles>
    <p:titleStyle>
      <a:lvl1pPr algn="l" rtl="0" eaLnBrk="1" latinLnBrk="1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1" hangingPunct="1">
        <a:spcBef>
          <a:spcPts val="600"/>
        </a:spcBef>
        <a:buClr>
          <a:schemeClr val="accent1"/>
        </a:buClr>
        <a:buSzPct val="76000"/>
        <a:buFont typeface="Wingdings 3"/>
        <a:buChar char="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1" hangingPunct="1">
        <a:spcBef>
          <a:spcPts val="500"/>
        </a:spcBef>
        <a:buClr>
          <a:schemeClr val="accent2"/>
        </a:buClr>
        <a:buSzPct val="76000"/>
        <a:buFont typeface="Wingdings 3"/>
        <a:buChar char=""/>
        <a:defRPr kumimoji="0" sz="23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1" hangingPunct="1">
        <a:spcBef>
          <a:spcPts val="500"/>
        </a:spcBef>
        <a:buClr>
          <a:schemeClr val="bg1">
            <a:shade val="50000"/>
          </a:schemeClr>
        </a:buClr>
        <a:buSzPct val="76000"/>
        <a:buFont typeface="Wingdings 3"/>
        <a:buChar char="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1" hangingPunct="1">
        <a:spcBef>
          <a:spcPts val="400"/>
        </a:spcBef>
        <a:buClr>
          <a:schemeClr val="accent2">
            <a:shade val="75000"/>
          </a:schemeClr>
        </a:buClr>
        <a:buSzPct val="70000"/>
        <a:buFont typeface="Wingdings"/>
        <a:buChar char="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1" hangingPunct="1">
        <a:spcBef>
          <a:spcPts val="300"/>
        </a:spcBef>
        <a:buClr>
          <a:schemeClr val="accent2"/>
        </a:buClr>
        <a:buSzPct val="70000"/>
        <a:buFont typeface="Wingdings"/>
        <a:buChar char="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1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1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1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1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eclipse.org/downloads/" TargetMode="Externa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4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4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2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9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94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자바 프로그래밍</a:t>
            </a:r>
            <a:endParaRPr lang="ko-KR" altLang="en-US" dirty="0"/>
          </a:p>
        </p:txBody>
      </p:sp>
      <p:sp>
        <p:nvSpPr>
          <p:cNvPr id="2" name="부제목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011611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sz="2400" dirty="0" smtClean="0">
                <a:solidFill>
                  <a:srgbClr val="FF0000"/>
                </a:solidFill>
              </a:rPr>
              <a:t>2</a:t>
            </a:r>
            <a:r>
              <a:rPr lang="en-US" altLang="ko-KR" dirty="0" smtClean="0"/>
              <a:t> </a:t>
            </a:r>
            <a:r>
              <a:rPr lang="ko-KR" altLang="en-US" dirty="0" smtClean="0"/>
              <a:t>자바 </a:t>
            </a:r>
            <a:r>
              <a:rPr lang="ko-KR" altLang="en-US" dirty="0"/>
              <a:t>환경 변수 </a:t>
            </a:r>
            <a:r>
              <a:rPr lang="ko-KR" altLang="en-US" dirty="0" smtClean="0"/>
              <a:t>설정하기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 smtClean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 smtClean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>
                <a:solidFill>
                  <a:srgbClr val="FF0000"/>
                </a:solidFill>
              </a:rPr>
              <a:t>3 </a:t>
            </a:r>
            <a:r>
              <a:rPr lang="ko-KR" altLang="en-US" dirty="0"/>
              <a:t>자바에 설정한 환경 변수 확인하기</a:t>
            </a:r>
          </a:p>
          <a:p>
            <a:endParaRPr lang="ko-KR" altLang="en-US" dirty="0"/>
          </a:p>
          <a:p>
            <a:pPr marL="0" indent="0">
              <a:buNone/>
            </a:pPr>
            <a:endParaRPr lang="ko-KR" altLang="en-US" dirty="0"/>
          </a:p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자바 환경 변수 설정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 smtClean="0"/>
              <a:t>04 JDK </a:t>
            </a:r>
            <a:r>
              <a:rPr lang="ko-KR" altLang="en-US" dirty="0" smtClean="0"/>
              <a:t>설치와 환경 설정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1141" y="790152"/>
            <a:ext cx="4807177" cy="372698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856" y="4517136"/>
            <a:ext cx="4829175" cy="154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266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IDE(Integrated Development Environment </a:t>
            </a:r>
            <a:r>
              <a:rPr lang="en-US" altLang="ko-KR" dirty="0" smtClean="0"/>
              <a:t>)</a:t>
            </a:r>
            <a:r>
              <a:rPr lang="ko-KR" altLang="en-US" dirty="0" smtClean="0"/>
              <a:t>란</a:t>
            </a:r>
            <a:r>
              <a:rPr lang="en-US" altLang="ko-KR" dirty="0" smtClean="0"/>
              <a:t>?</a:t>
            </a:r>
          </a:p>
          <a:p>
            <a:pPr lvl="1"/>
            <a:r>
              <a:rPr lang="ko-KR" altLang="en-US" dirty="0" smtClean="0"/>
              <a:t>통합 개발 환경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편집</a:t>
            </a:r>
            <a:r>
              <a:rPr lang="en-US" altLang="ko-KR" dirty="0" smtClean="0"/>
              <a:t>, </a:t>
            </a:r>
            <a:r>
              <a:rPr lang="ko-KR" altLang="en-US" dirty="0" smtClean="0"/>
              <a:t>컴파일</a:t>
            </a:r>
            <a:r>
              <a:rPr lang="en-US" altLang="ko-KR" dirty="0" smtClean="0"/>
              <a:t>, </a:t>
            </a:r>
            <a:r>
              <a:rPr lang="ko-KR" altLang="en-US" dirty="0" smtClean="0"/>
              <a:t>디버깅을 한번에 할 수 있는 통합된 개발 환경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자바 프로그램을 작성하기 위한 최적화된 환경과 기능을 제공 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err="1" smtClean="0"/>
              <a:t>이클립스</a:t>
            </a:r>
            <a:r>
              <a:rPr lang="en-US" altLang="ko-KR" dirty="0" smtClean="0"/>
              <a:t>(Eclipse)</a:t>
            </a:r>
          </a:p>
          <a:p>
            <a:pPr lvl="1"/>
            <a:r>
              <a:rPr lang="ko-KR" altLang="en-US" dirty="0" smtClean="0"/>
              <a:t>자바 응용 프로그램 개발을 위한 통합 개발 환경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IBM</a:t>
            </a:r>
            <a:r>
              <a:rPr lang="ko-KR" altLang="en-US" dirty="0" smtClean="0"/>
              <a:t>에 의해 개발된 오픈 소스 프로젝트</a:t>
            </a:r>
            <a:endParaRPr lang="en-US" altLang="ko-KR" dirty="0" smtClean="0"/>
          </a:p>
          <a:p>
            <a:pPr lvl="1"/>
            <a:r>
              <a:rPr lang="en-US" altLang="ko-KR" dirty="0" smtClean="0">
                <a:hlinkClick r:id="rId2"/>
              </a:rPr>
              <a:t>http://www.eclipse.org/downloads/</a:t>
            </a:r>
            <a:r>
              <a:rPr lang="en-US" altLang="ko-KR" dirty="0" smtClean="0"/>
              <a:t> </a:t>
            </a:r>
            <a:r>
              <a:rPr lang="ko-KR" altLang="en-US" dirty="0" smtClean="0"/>
              <a:t>에서 다운로드</a:t>
            </a:r>
            <a:endParaRPr lang="en-US" altLang="ko-KR" dirty="0" smtClean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자바 통합 개발 환경</a:t>
            </a:r>
            <a:r>
              <a:rPr lang="en-US" altLang="ko-KR" dirty="0" smtClean="0"/>
              <a:t>–</a:t>
            </a:r>
            <a:r>
              <a:rPr lang="ko-KR" altLang="en-US" dirty="0" err="1" smtClean="0"/>
              <a:t>이클립스</a:t>
            </a:r>
            <a:r>
              <a:rPr lang="en-US" altLang="ko-KR" dirty="0" smtClean="0"/>
              <a:t>(Eclipse)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/>
              <a:t>05 </a:t>
            </a:r>
            <a:r>
              <a:rPr lang="ko-KR" altLang="en-US" dirty="0"/>
              <a:t>통합 개발 환경 구축</a:t>
            </a:r>
          </a:p>
          <a:p>
            <a:endParaRPr lang="ko-KR" altLang="en-US"/>
          </a:p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3428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sz="2400" dirty="0" smtClean="0">
                <a:solidFill>
                  <a:srgbClr val="FF0000"/>
                </a:solidFill>
              </a:rPr>
              <a:t>1 </a:t>
            </a:r>
            <a:r>
              <a:rPr lang="ko-KR" altLang="en-US" dirty="0" err="1" smtClean="0"/>
              <a:t>이클립스</a:t>
            </a:r>
            <a:r>
              <a:rPr lang="ko-KR" altLang="en-US" dirty="0" smtClean="0"/>
              <a:t> 웹 사이트에 접속해 </a:t>
            </a:r>
            <a:r>
              <a:rPr lang="ko-KR" altLang="en-US" dirty="0"/>
              <a:t>다운로드 버전 </a:t>
            </a:r>
            <a:r>
              <a:rPr lang="ko-KR" altLang="en-US" dirty="0" smtClean="0"/>
              <a:t>선택하기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 smtClean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 smtClean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 smtClean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sz="2400" dirty="0">
                <a:solidFill>
                  <a:srgbClr val="FF0000"/>
                </a:solidFill>
              </a:rPr>
              <a:t>2 </a:t>
            </a:r>
            <a:r>
              <a:rPr lang="ko-KR" altLang="en-US" dirty="0" err="1"/>
              <a:t>이클립스</a:t>
            </a:r>
            <a:r>
              <a:rPr lang="ko-KR" altLang="en-US" dirty="0"/>
              <a:t> 설치 파일 클릭하기</a:t>
            </a:r>
          </a:p>
          <a:p>
            <a:endParaRPr lang="ko-KR" altLang="en-US" dirty="0"/>
          </a:p>
          <a:p>
            <a:pPr marL="0" indent="0">
              <a:buNone/>
            </a:pPr>
            <a:endParaRPr lang="ko-KR" altLang="en-US" dirty="0"/>
          </a:p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이클립스 설치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/>
              <a:t>05 </a:t>
            </a:r>
            <a:r>
              <a:rPr lang="ko-KR" altLang="en-US" dirty="0"/>
              <a:t>통합 개발 환경 구축</a:t>
            </a:r>
          </a:p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710" y="1502469"/>
            <a:ext cx="4496267" cy="289579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710" y="4746162"/>
            <a:ext cx="3257549" cy="173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3448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sz="2400" dirty="0" smtClean="0">
                <a:solidFill>
                  <a:srgbClr val="FF0000"/>
                </a:solidFill>
              </a:rPr>
              <a:t>3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이클립스</a:t>
            </a:r>
            <a:r>
              <a:rPr lang="ko-KR" altLang="en-US" dirty="0" smtClean="0"/>
              <a:t> </a:t>
            </a:r>
            <a:r>
              <a:rPr lang="ko-KR" altLang="en-US" dirty="0"/>
              <a:t>설치 파일 </a:t>
            </a:r>
            <a:r>
              <a:rPr lang="ko-KR" altLang="en-US" dirty="0" smtClean="0"/>
              <a:t>실행하기</a:t>
            </a:r>
            <a:endParaRPr lang="en-US" altLang="ko-KR" dirty="0"/>
          </a:p>
          <a:p>
            <a:pPr marL="0" indent="0">
              <a:buNone/>
            </a:pPr>
            <a:endParaRPr lang="en-US" altLang="ko-KR" dirty="0" smtClean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 smtClean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 smtClean="0"/>
          </a:p>
          <a:p>
            <a:pPr marL="0" indent="0">
              <a:buNone/>
            </a:pPr>
            <a:r>
              <a:rPr lang="en-US" altLang="ko-KR" sz="2400" dirty="0">
                <a:solidFill>
                  <a:srgbClr val="FF0000"/>
                </a:solidFill>
              </a:rPr>
              <a:t>4</a:t>
            </a:r>
            <a:r>
              <a:rPr lang="en-US" altLang="ko-KR" dirty="0"/>
              <a:t> </a:t>
            </a:r>
            <a:r>
              <a:rPr lang="ko-KR" altLang="en-US" dirty="0" err="1"/>
              <a:t>이클립스</a:t>
            </a:r>
            <a:r>
              <a:rPr lang="ko-KR" altLang="en-US" dirty="0"/>
              <a:t> 설치 위치 지정 및 라이선스 동의하기</a:t>
            </a:r>
          </a:p>
          <a:p>
            <a:pPr marL="0" indent="0">
              <a:buNone/>
            </a:pPr>
            <a:endParaRPr lang="ko-KR" altLang="en-US" dirty="0"/>
          </a:p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이클립스 설치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/>
              <a:t>05 </a:t>
            </a:r>
            <a:r>
              <a:rPr lang="ko-KR" altLang="en-US" dirty="0"/>
              <a:t>통합 개발 환경 구축</a:t>
            </a:r>
          </a:p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1923" y="277326"/>
            <a:ext cx="4402077" cy="352848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880" y="4411221"/>
            <a:ext cx="4747080" cy="2429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726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sz="2400" dirty="0" smtClean="0">
                <a:solidFill>
                  <a:srgbClr val="FF0000"/>
                </a:solidFill>
              </a:rPr>
              <a:t>5</a:t>
            </a:r>
            <a:r>
              <a:rPr lang="en-US" altLang="ko-KR" dirty="0" smtClean="0"/>
              <a:t> </a:t>
            </a:r>
            <a:r>
              <a:rPr lang="ko-KR" altLang="en-US" dirty="0" smtClean="0"/>
              <a:t>설치 </a:t>
            </a:r>
            <a:r>
              <a:rPr lang="ko-KR" altLang="en-US" dirty="0"/>
              <a:t>완료하고 </a:t>
            </a:r>
            <a:r>
              <a:rPr lang="ko-KR" altLang="en-US" dirty="0" smtClean="0"/>
              <a:t>실행하기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 smtClean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sz="2400" dirty="0">
                <a:solidFill>
                  <a:srgbClr val="FF0000"/>
                </a:solidFill>
              </a:rPr>
              <a:t>6</a:t>
            </a:r>
            <a:r>
              <a:rPr lang="en-US" altLang="ko-KR" dirty="0"/>
              <a:t> </a:t>
            </a:r>
            <a:r>
              <a:rPr lang="ko-KR" altLang="en-US" dirty="0" err="1"/>
              <a:t>이클립스</a:t>
            </a:r>
            <a:r>
              <a:rPr lang="ko-KR" altLang="en-US" dirty="0"/>
              <a:t> 작업 공간 설정하기</a:t>
            </a:r>
            <a:endParaRPr lang="en-US" altLang="ko-KR" dirty="0"/>
          </a:p>
          <a:p>
            <a:pPr lvl="1"/>
            <a:r>
              <a:rPr lang="ko-KR" altLang="en-US" dirty="0"/>
              <a:t>기본적으로 </a:t>
            </a:r>
            <a:r>
              <a:rPr lang="en-US" altLang="ko-KR" dirty="0"/>
              <a:t>C:\Users\</a:t>
            </a:r>
            <a:r>
              <a:rPr lang="ko-KR" altLang="en-US" i="1" dirty="0"/>
              <a:t>사용자</a:t>
            </a:r>
            <a:r>
              <a:rPr lang="en-US" altLang="ko-KR" dirty="0"/>
              <a:t>\workspace </a:t>
            </a:r>
            <a:r>
              <a:rPr lang="ko-KR" altLang="en-US" dirty="0"/>
              <a:t>폴더로 지정</a:t>
            </a:r>
          </a:p>
          <a:p>
            <a:pPr lvl="1"/>
            <a:r>
              <a:rPr lang="ko-KR" altLang="en-US" dirty="0"/>
              <a:t>여기서는 </a:t>
            </a:r>
            <a:r>
              <a:rPr lang="en-US" altLang="ko-KR" dirty="0"/>
              <a:t>D:\workspace</a:t>
            </a:r>
            <a:r>
              <a:rPr lang="ko-KR" altLang="en-US" dirty="0"/>
              <a:t>로 설정</a:t>
            </a:r>
          </a:p>
          <a:p>
            <a:endParaRPr lang="ko-KR" altLang="en-US" dirty="0"/>
          </a:p>
          <a:p>
            <a:pPr marL="0" indent="0">
              <a:buNone/>
            </a:pPr>
            <a:endParaRPr lang="ko-KR" altLang="en-US" dirty="0"/>
          </a:p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이클립스 설치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/>
              <a:t>05 </a:t>
            </a:r>
            <a:r>
              <a:rPr lang="ko-KR" altLang="en-US" dirty="0"/>
              <a:t>통합 개발 환경 구축</a:t>
            </a:r>
          </a:p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0587" y="379230"/>
            <a:ext cx="3714750" cy="340995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495" y="4781549"/>
            <a:ext cx="4157162" cy="168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265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0" dirty="0" err="1" smtClean="0"/>
              <a:t>퍼스펙티브</a:t>
            </a:r>
            <a:r>
              <a:rPr lang="en-US" altLang="ko-KR" b="0" dirty="0"/>
              <a:t>(Perspective)</a:t>
            </a:r>
            <a:r>
              <a:rPr lang="ko-KR" altLang="en-US" b="0" dirty="0"/>
              <a:t>와 </a:t>
            </a:r>
            <a:r>
              <a:rPr lang="ko-KR" altLang="en-US" b="0" dirty="0" err="1"/>
              <a:t>메뉴바</a:t>
            </a:r>
            <a:r>
              <a:rPr lang="en-US" altLang="ko-KR" b="0" dirty="0"/>
              <a:t>, </a:t>
            </a:r>
            <a:r>
              <a:rPr lang="ko-KR" altLang="en-US" b="0" dirty="0" err="1"/>
              <a:t>툴바로</a:t>
            </a:r>
            <a:r>
              <a:rPr lang="ko-KR" altLang="en-US" b="0" dirty="0"/>
              <a:t> </a:t>
            </a:r>
            <a:r>
              <a:rPr lang="ko-KR" altLang="en-US" b="0" dirty="0" smtClean="0"/>
              <a:t>구성</a:t>
            </a:r>
            <a:endParaRPr lang="en-US" altLang="ko-KR" b="0" dirty="0" smtClean="0"/>
          </a:p>
          <a:p>
            <a:r>
              <a:rPr lang="ko-KR" altLang="en-US" b="0" dirty="0" err="1" smtClean="0"/>
              <a:t>퍼스펙티브는</a:t>
            </a:r>
            <a:r>
              <a:rPr lang="ko-KR" altLang="en-US" b="0" dirty="0" smtClean="0"/>
              <a:t> </a:t>
            </a:r>
            <a:endParaRPr lang="en-US" altLang="ko-KR" b="0" dirty="0" smtClean="0"/>
          </a:p>
          <a:p>
            <a:pPr lvl="1"/>
            <a:r>
              <a:rPr lang="ko-KR" altLang="en-US" b="0" dirty="0" smtClean="0"/>
              <a:t> </a:t>
            </a:r>
            <a:r>
              <a:rPr lang="ko-KR" altLang="en-US" b="0" dirty="0"/>
              <a:t>에디터</a:t>
            </a:r>
            <a:r>
              <a:rPr lang="en-US" altLang="ko-KR" b="0" dirty="0"/>
              <a:t>(Editor)</a:t>
            </a:r>
            <a:r>
              <a:rPr lang="ko-KR" altLang="en-US" b="0" dirty="0"/>
              <a:t>와 뷰</a:t>
            </a:r>
            <a:r>
              <a:rPr lang="en-US" altLang="ko-KR" b="0" dirty="0"/>
              <a:t>(View)</a:t>
            </a:r>
            <a:r>
              <a:rPr lang="ko-KR" altLang="en-US" b="0" dirty="0"/>
              <a:t>의 모임으로 </a:t>
            </a:r>
            <a:r>
              <a:rPr lang="ko-KR" altLang="en-US" b="0" dirty="0" smtClean="0"/>
              <a:t>구성</a:t>
            </a:r>
            <a:endParaRPr lang="en-US" altLang="ko-KR" b="0" dirty="0" smtClean="0"/>
          </a:p>
          <a:p>
            <a:pPr lvl="1"/>
            <a:r>
              <a:rPr lang="ko-KR" altLang="en-US" b="0" dirty="0" smtClean="0"/>
              <a:t>자바 </a:t>
            </a:r>
            <a:r>
              <a:rPr lang="ko-KR" altLang="en-US" b="0" dirty="0" err="1"/>
              <a:t>퍼스펙티브와</a:t>
            </a:r>
            <a:r>
              <a:rPr lang="ko-KR" altLang="en-US" b="0" dirty="0"/>
              <a:t> 디버그 </a:t>
            </a:r>
            <a:r>
              <a:rPr lang="ko-KR" altLang="en-US" b="0" dirty="0" err="1"/>
              <a:t>퍼스펙티브가</a:t>
            </a:r>
            <a:r>
              <a:rPr lang="ko-KR" altLang="en-US" b="0" dirty="0"/>
              <a:t> </a:t>
            </a:r>
            <a:r>
              <a:rPr lang="ko-KR" altLang="en-US" b="0" dirty="0" smtClean="0"/>
              <a:t>사용</a:t>
            </a:r>
            <a:endParaRPr lang="en-US" altLang="ko-KR" b="0" dirty="0" smtClean="0"/>
          </a:p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이클립스 작업 공간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/>
              <a:t>05 </a:t>
            </a:r>
            <a:r>
              <a:rPr lang="ko-KR" altLang="en-US" dirty="0"/>
              <a:t>통합 개발 환경 구축</a:t>
            </a:r>
          </a:p>
          <a:p>
            <a:endParaRPr lang="ko-KR" altLang="en-US" dirty="0"/>
          </a:p>
        </p:txBody>
      </p:sp>
      <p:pic>
        <p:nvPicPr>
          <p:cNvPr id="5" name="내용 개체 틀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61720" y="2482012"/>
            <a:ext cx="4355739" cy="35899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9455904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프로그램의 작성과 실행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이클립스를 이용한 자바 프로그래밍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 smtClean="0"/>
              <a:t>06 </a:t>
            </a:r>
            <a:r>
              <a:rPr lang="ko-KR" altLang="en-US" dirty="0" smtClean="0"/>
              <a:t>자바 프로그램의 작성과 실행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071" y="1679132"/>
            <a:ext cx="3279078" cy="369175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030348" y="3650598"/>
            <a:ext cx="18637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/>
              <a:t>자바 </a:t>
            </a:r>
            <a:r>
              <a:rPr lang="ko-KR" altLang="en-US" sz="1600" dirty="0" err="1" smtClean="0"/>
              <a:t>가상머신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– </a:t>
            </a:r>
            <a:r>
              <a:rPr lang="ko-KR" altLang="en-US" sz="1600" dirty="0" smtClean="0"/>
              <a:t>바이트 코드 해석</a:t>
            </a:r>
            <a:endParaRPr lang="en-US" altLang="ko-KR" sz="1600" dirty="0" smtClean="0"/>
          </a:p>
        </p:txBody>
      </p:sp>
      <p:cxnSp>
        <p:nvCxnSpPr>
          <p:cNvPr id="9" name="직선 화살표 연결선 8"/>
          <p:cNvCxnSpPr/>
          <p:nvPr/>
        </p:nvCxnSpPr>
        <p:spPr>
          <a:xfrm flipH="1">
            <a:off x="3477050" y="4254876"/>
            <a:ext cx="1410428" cy="8121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>
            <a:endCxn id="8" idx="1"/>
          </p:cNvCxnSpPr>
          <p:nvPr/>
        </p:nvCxnSpPr>
        <p:spPr>
          <a:xfrm>
            <a:off x="3407159" y="3942985"/>
            <a:ext cx="62318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92903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sz="2400" smtClean="0">
                <a:solidFill>
                  <a:srgbClr val="FF0000"/>
                </a:solidFill>
              </a:rPr>
              <a:t>1</a:t>
            </a:r>
            <a:r>
              <a:rPr lang="en-US" altLang="ko-KR" smtClean="0"/>
              <a:t> </a:t>
            </a:r>
            <a:r>
              <a:rPr lang="ko-KR" altLang="en-US" smtClean="0"/>
              <a:t>프로젝트 </a:t>
            </a:r>
            <a:r>
              <a:rPr lang="ko-KR" altLang="en-US" dirty="0"/>
              <a:t>생성하기</a:t>
            </a:r>
          </a:p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이클립스를 이용한 </a:t>
            </a:r>
            <a:r>
              <a:rPr lang="en-US" altLang="ko-KR" dirty="0" smtClean="0"/>
              <a:t>Hello </a:t>
            </a:r>
            <a:r>
              <a:rPr lang="ko-KR" altLang="en-US" dirty="0" smtClean="0"/>
              <a:t>자바 프로그래밍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 smtClean="0"/>
              <a:t>06 </a:t>
            </a:r>
            <a:r>
              <a:rPr lang="ko-KR" altLang="en-US" dirty="0" smtClean="0"/>
              <a:t>자바 프로그램의 작성과 실행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769" y="1568651"/>
            <a:ext cx="7629525" cy="456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0542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sz="2400" smtClean="0">
                <a:solidFill>
                  <a:srgbClr val="FF0000"/>
                </a:solidFill>
              </a:rPr>
              <a:t>2</a:t>
            </a:r>
            <a:r>
              <a:rPr lang="en-US" altLang="ko-KR" smtClean="0"/>
              <a:t> </a:t>
            </a:r>
            <a:r>
              <a:rPr lang="ko-KR" altLang="en-US" smtClean="0"/>
              <a:t>클래스 </a:t>
            </a:r>
            <a:r>
              <a:rPr lang="ko-KR" altLang="en-US" dirty="0"/>
              <a:t>생성하기</a:t>
            </a:r>
          </a:p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이클립스를 이용한 </a:t>
            </a:r>
            <a:r>
              <a:rPr lang="en-US" altLang="ko-KR" dirty="0" smtClean="0"/>
              <a:t>Hello </a:t>
            </a:r>
            <a:r>
              <a:rPr lang="ko-KR" altLang="en-US" dirty="0" smtClean="0"/>
              <a:t>자바 프로그래밍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 smtClean="0"/>
              <a:t>06 </a:t>
            </a:r>
            <a:r>
              <a:rPr lang="ko-KR" altLang="en-US" dirty="0" smtClean="0"/>
              <a:t>자바 프로그램의 작성과 실행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391" y="1600562"/>
            <a:ext cx="6589539" cy="5058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8704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smtClean="0">
                <a:solidFill>
                  <a:srgbClr val="FF0000"/>
                </a:solidFill>
              </a:rPr>
              <a:t>3</a:t>
            </a:r>
            <a:r>
              <a:rPr lang="en-US" altLang="ko-KR" smtClean="0"/>
              <a:t> </a:t>
            </a:r>
            <a:r>
              <a:rPr lang="ko-KR" altLang="en-US" smtClean="0"/>
              <a:t>자바 </a:t>
            </a:r>
            <a:r>
              <a:rPr lang="ko-KR" altLang="en-US" dirty="0"/>
              <a:t>소스 편집하기</a:t>
            </a:r>
          </a:p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이클립스를 이용한 </a:t>
            </a:r>
            <a:r>
              <a:rPr lang="en-US" altLang="ko-KR" dirty="0" smtClean="0"/>
              <a:t>Hello </a:t>
            </a:r>
            <a:r>
              <a:rPr lang="ko-KR" altLang="en-US" dirty="0" smtClean="0"/>
              <a:t>자바 프로그래밍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 smtClean="0"/>
              <a:t>06 </a:t>
            </a:r>
            <a:r>
              <a:rPr lang="ko-KR" altLang="en-US" dirty="0" smtClean="0"/>
              <a:t>자바 프로그램의 작성과 실행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717" y="1464369"/>
            <a:ext cx="7648575" cy="450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1844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프로그래밍 언어 </a:t>
            </a:r>
            <a:r>
              <a:rPr lang="en-US" altLang="ko-KR" dirty="0" smtClean="0"/>
              <a:t>: </a:t>
            </a:r>
            <a:r>
              <a:rPr lang="ko-KR" altLang="en-US" dirty="0" smtClean="0"/>
              <a:t>고급언어</a:t>
            </a:r>
            <a:r>
              <a:rPr lang="en-US" altLang="ko-KR" dirty="0" smtClean="0"/>
              <a:t>/</a:t>
            </a:r>
            <a:r>
              <a:rPr lang="ko-KR" altLang="en-US" dirty="0" smtClean="0"/>
              <a:t>기계어 </a:t>
            </a:r>
            <a:endParaRPr lang="en-US" altLang="ko-KR" dirty="0" smtClean="0"/>
          </a:p>
          <a:p>
            <a:r>
              <a:rPr lang="ko-KR" altLang="en-US" dirty="0" smtClean="0"/>
              <a:t>소스 </a:t>
            </a:r>
            <a:r>
              <a:rPr lang="en-US" altLang="ko-KR" dirty="0"/>
              <a:t>: </a:t>
            </a:r>
            <a:r>
              <a:rPr lang="ko-KR" altLang="en-US" dirty="0"/>
              <a:t>프로그래밍 언어로 작성된 텍스트 파일</a:t>
            </a:r>
            <a:endParaRPr lang="en-US" altLang="ko-KR" dirty="0"/>
          </a:p>
          <a:p>
            <a:r>
              <a:rPr lang="ko-KR" altLang="en-US" dirty="0"/>
              <a:t>컴파일 </a:t>
            </a:r>
            <a:r>
              <a:rPr lang="en-US" altLang="ko-KR" dirty="0"/>
              <a:t>: </a:t>
            </a:r>
            <a:r>
              <a:rPr lang="ko-KR" altLang="en-US" dirty="0"/>
              <a:t>소스 파일을 컴퓨터가 이해할 수 있는 기계어로 만드는 과정</a:t>
            </a:r>
            <a:endParaRPr lang="en-US" altLang="ko-KR" dirty="0"/>
          </a:p>
          <a:p>
            <a:pPr lvl="2"/>
            <a:r>
              <a:rPr lang="ko-KR" altLang="en-US" dirty="0"/>
              <a:t>자바 </a:t>
            </a:r>
            <a:r>
              <a:rPr lang="en-US" altLang="ko-KR" dirty="0"/>
              <a:t>: </a:t>
            </a:r>
            <a:r>
              <a:rPr lang="en-US" altLang="ko-KR" b="1" dirty="0"/>
              <a:t>.java </a:t>
            </a:r>
            <a:r>
              <a:rPr lang="en-US" altLang="ko-KR" dirty="0"/>
              <a:t>-&gt; </a:t>
            </a:r>
            <a:r>
              <a:rPr lang="en-US" altLang="ko-KR" b="1" dirty="0"/>
              <a:t>.class</a:t>
            </a:r>
          </a:p>
          <a:p>
            <a:pPr lvl="2"/>
            <a:r>
              <a:rPr lang="en-US" altLang="ko-KR" dirty="0"/>
              <a:t>C : </a:t>
            </a:r>
            <a:r>
              <a:rPr lang="en-US" altLang="ko-KR" b="1" dirty="0"/>
              <a:t>.c </a:t>
            </a:r>
            <a:r>
              <a:rPr lang="en-US" altLang="ko-KR" dirty="0"/>
              <a:t>-&gt; </a:t>
            </a:r>
            <a:r>
              <a:rPr lang="en-US" altLang="ko-KR" b="1" dirty="0"/>
              <a:t>.</a:t>
            </a:r>
            <a:r>
              <a:rPr lang="en-US" altLang="ko-KR" b="1" dirty="0" err="1"/>
              <a:t>obj</a:t>
            </a:r>
            <a:r>
              <a:rPr lang="en-US" altLang="ko-KR" b="1" dirty="0"/>
              <a:t>-</a:t>
            </a:r>
            <a:r>
              <a:rPr lang="en-US" altLang="ko-KR" dirty="0"/>
              <a:t>&gt; </a:t>
            </a:r>
            <a:r>
              <a:rPr lang="en-US" altLang="ko-KR" b="1" dirty="0"/>
              <a:t>.exe</a:t>
            </a:r>
          </a:p>
          <a:p>
            <a:pPr lvl="2"/>
            <a:r>
              <a:rPr lang="en-US" altLang="ko-KR" dirty="0"/>
              <a:t>C++ :</a:t>
            </a:r>
            <a:r>
              <a:rPr lang="en-US" altLang="ko-KR" b="1" dirty="0"/>
              <a:t> .</a:t>
            </a:r>
            <a:r>
              <a:rPr lang="en-US" altLang="ko-KR" b="1" dirty="0" err="1"/>
              <a:t>cpp</a:t>
            </a:r>
            <a:r>
              <a:rPr lang="en-US" altLang="ko-KR" b="1" dirty="0"/>
              <a:t> </a:t>
            </a:r>
            <a:r>
              <a:rPr lang="en-US" altLang="ko-KR" dirty="0"/>
              <a:t>-&gt; </a:t>
            </a:r>
            <a:r>
              <a:rPr lang="en-US" altLang="ko-KR" b="1" dirty="0"/>
              <a:t>.</a:t>
            </a:r>
            <a:r>
              <a:rPr lang="en-US" altLang="ko-KR" b="1" dirty="0" err="1"/>
              <a:t>obj</a:t>
            </a:r>
            <a:r>
              <a:rPr lang="en-US" altLang="ko-KR" b="1" dirty="0"/>
              <a:t> </a:t>
            </a:r>
            <a:r>
              <a:rPr lang="en-US" altLang="ko-KR" dirty="0"/>
              <a:t>-&gt; </a:t>
            </a:r>
            <a:r>
              <a:rPr lang="en-US" altLang="ko-KR" b="1" dirty="0"/>
              <a:t>.</a:t>
            </a:r>
            <a:r>
              <a:rPr lang="en-US" altLang="ko-KR" b="1" dirty="0" smtClean="0"/>
              <a:t>exe</a:t>
            </a:r>
            <a:endParaRPr lang="en-US" altLang="ko-KR" dirty="0" smtClean="0"/>
          </a:p>
          <a:p>
            <a:r>
              <a:rPr lang="ko-KR" altLang="en-US" dirty="0" smtClean="0"/>
              <a:t>고급 </a:t>
            </a:r>
            <a:r>
              <a:rPr lang="ko-KR" altLang="en-US" dirty="0"/>
              <a:t>프로그래밍 언어의 실행 과정</a:t>
            </a:r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mtClean="0"/>
              <a:t>프로그래밍 언어</a:t>
            </a:r>
            <a:endParaRPr lang="ko-KR" altLang="en-US"/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 smtClean="0"/>
              <a:t>01 </a:t>
            </a:r>
            <a:r>
              <a:rPr lang="ko-KR" altLang="en-US" dirty="0" smtClean="0"/>
              <a:t>프로그래밍 언어와 자바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109" y="3709662"/>
            <a:ext cx="7202391" cy="2897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9938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sz="2400" smtClean="0">
                <a:solidFill>
                  <a:srgbClr val="FF0000"/>
                </a:solidFill>
              </a:rPr>
              <a:t>4</a:t>
            </a:r>
            <a:r>
              <a:rPr lang="en-US" altLang="ko-KR" smtClean="0"/>
              <a:t> </a:t>
            </a:r>
            <a:r>
              <a:rPr lang="ko-KR" altLang="en-US" smtClean="0"/>
              <a:t>자바 </a:t>
            </a:r>
            <a:r>
              <a:rPr lang="ko-KR" altLang="en-US" dirty="0"/>
              <a:t>파일 </a:t>
            </a:r>
            <a:r>
              <a:rPr lang="ko-KR" altLang="en-US" dirty="0" smtClean="0"/>
              <a:t>저장하기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이클립스는 파일을 저장하면 컴파일한다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이클립스를 이용한 </a:t>
            </a:r>
            <a:r>
              <a:rPr lang="en-US" altLang="ko-KR" dirty="0" smtClean="0"/>
              <a:t>Hello </a:t>
            </a:r>
            <a:r>
              <a:rPr lang="ko-KR" altLang="en-US" dirty="0" smtClean="0"/>
              <a:t>자바 프로그래밍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 smtClean="0"/>
              <a:t>06 </a:t>
            </a:r>
            <a:r>
              <a:rPr lang="ko-KR" altLang="en-US" dirty="0" smtClean="0"/>
              <a:t>자바 프로그램의 작성과 실행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062" y="1672021"/>
            <a:ext cx="763905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8685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sz="2400" smtClean="0">
                <a:solidFill>
                  <a:srgbClr val="FF0000"/>
                </a:solidFill>
              </a:rPr>
              <a:t>5</a:t>
            </a:r>
            <a:r>
              <a:rPr lang="en-US" altLang="ko-KR" smtClean="0"/>
              <a:t> </a:t>
            </a:r>
            <a:r>
              <a:rPr lang="ko-KR" altLang="en-US" smtClean="0"/>
              <a:t>자바 </a:t>
            </a:r>
            <a:r>
              <a:rPr lang="ko-KR" altLang="en-US" dirty="0"/>
              <a:t>파일 실행하기</a:t>
            </a:r>
          </a:p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이클립스를 이용한 </a:t>
            </a:r>
            <a:r>
              <a:rPr lang="en-US" altLang="ko-KR" dirty="0" smtClean="0"/>
              <a:t>Hello </a:t>
            </a:r>
            <a:r>
              <a:rPr lang="ko-KR" altLang="en-US" dirty="0" smtClean="0"/>
              <a:t>자바 프로그래밍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 smtClean="0"/>
              <a:t>06 </a:t>
            </a:r>
            <a:r>
              <a:rPr lang="ko-KR" altLang="en-US" dirty="0" smtClean="0"/>
              <a:t>자바 프로그램의 작성과 실행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189" y="1545072"/>
            <a:ext cx="7610475" cy="461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319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이클립스의 </a:t>
            </a:r>
            <a:r>
              <a:rPr lang="en-US" altLang="ko-KR" dirty="0"/>
              <a:t>[Window]-[Preferences] </a:t>
            </a:r>
            <a:r>
              <a:rPr lang="ko-KR" altLang="en-US" dirty="0"/>
              <a:t>메뉴를 클릭</a:t>
            </a:r>
          </a:p>
          <a:p>
            <a:r>
              <a:rPr lang="ko-KR" altLang="en-US" dirty="0"/>
              <a:t>자바 버전 확인</a:t>
            </a:r>
          </a:p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[Preferences] </a:t>
            </a:r>
            <a:r>
              <a:rPr lang="ko-KR" altLang="en-US" dirty="0" err="1"/>
              <a:t>대화상자로</a:t>
            </a:r>
            <a:r>
              <a:rPr lang="ko-KR" altLang="en-US" dirty="0"/>
              <a:t> 설정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 smtClean="0"/>
              <a:t>07 </a:t>
            </a:r>
            <a:r>
              <a:rPr lang="ko-KR" altLang="en-US" dirty="0" smtClean="0"/>
              <a:t>기타 이클립스의 유용한 기능과 단축키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54" y="1836102"/>
            <a:ext cx="7648575" cy="351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3333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자동으로 </a:t>
            </a:r>
            <a:r>
              <a:rPr lang="ko-KR" altLang="en-US" dirty="0" err="1"/>
              <a:t>임포트</a:t>
            </a:r>
            <a:r>
              <a:rPr lang="ko-KR" altLang="en-US" dirty="0"/>
              <a:t> 문장 추가하고 소스 코드 </a:t>
            </a:r>
            <a:r>
              <a:rPr lang="ko-KR" altLang="en-US" dirty="0" err="1"/>
              <a:t>포맷팅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[Preferences] </a:t>
            </a:r>
            <a:r>
              <a:rPr lang="ko-KR" altLang="en-US" dirty="0" err="1"/>
              <a:t>대화상자로</a:t>
            </a:r>
            <a:r>
              <a:rPr lang="ko-KR" altLang="en-US" dirty="0"/>
              <a:t> 설정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 smtClean="0"/>
              <a:t>07 </a:t>
            </a:r>
            <a:r>
              <a:rPr lang="ko-KR" altLang="en-US" dirty="0" smtClean="0"/>
              <a:t>기타 이클립스의 유용한 기능과 단축키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534" y="1475953"/>
            <a:ext cx="7658100" cy="490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3769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이클립스에서 </a:t>
            </a:r>
            <a:r>
              <a:rPr lang="en-US" altLang="ko-KR" dirty="0"/>
              <a:t>[Window]-[Perspective]-[Customize Perspective] </a:t>
            </a:r>
            <a:r>
              <a:rPr lang="ko-KR" altLang="en-US" dirty="0"/>
              <a:t>메뉴를 선택한 후 </a:t>
            </a:r>
            <a:endParaRPr lang="en-US" altLang="ko-KR" dirty="0" smtClean="0"/>
          </a:p>
          <a:p>
            <a:r>
              <a:rPr lang="en-US" altLang="ko-KR" dirty="0" smtClean="0"/>
              <a:t>[</a:t>
            </a:r>
            <a:r>
              <a:rPr lang="en-US" altLang="ko-KR" dirty="0"/>
              <a:t>Customize Perspective] </a:t>
            </a:r>
            <a:r>
              <a:rPr lang="ko-KR" altLang="en-US" dirty="0" err="1"/>
              <a:t>대화상자의</a:t>
            </a:r>
            <a:r>
              <a:rPr lang="ko-KR" altLang="en-US" dirty="0"/>
              <a:t> </a:t>
            </a:r>
            <a:r>
              <a:rPr lang="en-US" altLang="ko-KR" dirty="0"/>
              <a:t>[Tool Bar Visibility] </a:t>
            </a:r>
            <a:r>
              <a:rPr lang="ko-KR" altLang="en-US" dirty="0"/>
              <a:t>탭이나 </a:t>
            </a:r>
            <a:r>
              <a:rPr lang="en-US" altLang="ko-KR" dirty="0"/>
              <a:t>[Menu Visibility] </a:t>
            </a:r>
            <a:r>
              <a:rPr lang="ko-KR" altLang="en-US" dirty="0"/>
              <a:t>탭에서 원하는 항목에 체크</a:t>
            </a:r>
          </a:p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이클립스 </a:t>
            </a:r>
            <a:r>
              <a:rPr lang="ko-KR" altLang="en-US" dirty="0" err="1"/>
              <a:t>툴바에</a:t>
            </a:r>
            <a:r>
              <a:rPr lang="ko-KR" altLang="en-US" dirty="0"/>
              <a:t> 필요한 도구 추가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 smtClean="0"/>
              <a:t>07 </a:t>
            </a:r>
            <a:r>
              <a:rPr lang="ko-KR" altLang="en-US" dirty="0" smtClean="0"/>
              <a:t>기타 이클립스의 유용한 기능과 단축키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503" y="2826328"/>
            <a:ext cx="8110001" cy="2951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9152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30000"/>
              </a:lnSpc>
            </a:pPr>
            <a:r>
              <a:rPr lang="ko-KR" altLang="en-US" dirty="0"/>
              <a:t>패키지</a:t>
            </a:r>
            <a:r>
              <a:rPr lang="en-US" altLang="ko-KR" dirty="0"/>
              <a:t>(Package)</a:t>
            </a:r>
            <a:r>
              <a:rPr lang="ko-KR" altLang="en-US" dirty="0"/>
              <a:t>는 자바 프로그램을 </a:t>
            </a:r>
            <a:r>
              <a:rPr lang="ko-KR" altLang="en-US"/>
              <a:t>포장하는 </a:t>
            </a:r>
            <a:r>
              <a:rPr lang="ko-KR" altLang="en-US" smtClean="0"/>
              <a:t>단위로</a:t>
            </a:r>
            <a:r>
              <a:rPr lang="en-US" altLang="ko-KR" smtClean="0"/>
              <a:t>,</a:t>
            </a:r>
            <a:r>
              <a:rPr lang="ko-KR" altLang="en-US" smtClean="0"/>
              <a:t> </a:t>
            </a:r>
            <a:r>
              <a:rPr lang="ko-KR" altLang="en-US" dirty="0"/>
              <a:t>폴더처럼 프로젝트 단위가 커지면 다수의 패키지로 관리해야 더 </a:t>
            </a:r>
            <a:r>
              <a:rPr lang="ko-KR" altLang="en-US" dirty="0" smtClean="0"/>
              <a:t>편리</a:t>
            </a:r>
            <a:endParaRPr lang="en-US" altLang="ko-KR" dirty="0" smtClean="0"/>
          </a:p>
          <a:p>
            <a:pPr>
              <a:lnSpc>
                <a:spcPct val="130000"/>
              </a:lnSpc>
            </a:pPr>
            <a:r>
              <a:rPr lang="ko-KR" altLang="en-US" dirty="0" smtClean="0"/>
              <a:t>여기서는 </a:t>
            </a:r>
            <a:r>
              <a:rPr lang="ko-KR" altLang="en-US" dirty="0"/>
              <a:t>절마다 </a:t>
            </a:r>
            <a:r>
              <a:rPr lang="ko-KR" altLang="en-US" dirty="0" smtClean="0"/>
              <a:t>패키지를 </a:t>
            </a:r>
            <a:r>
              <a:rPr lang="ko-KR" altLang="en-US" dirty="0"/>
              <a:t>생성해 자바 소스 파일을 </a:t>
            </a:r>
            <a:r>
              <a:rPr lang="ko-KR" altLang="en-US" dirty="0" smtClean="0"/>
              <a:t>관리</a:t>
            </a:r>
            <a:endParaRPr lang="en-US" altLang="ko-KR" dirty="0" smtClean="0"/>
          </a:p>
          <a:p>
            <a:pPr>
              <a:lnSpc>
                <a:spcPct val="130000"/>
              </a:lnSpc>
            </a:pPr>
            <a:r>
              <a:rPr lang="ko-KR" altLang="en-US" dirty="0" smtClean="0"/>
              <a:t>패키지를 </a:t>
            </a:r>
            <a:r>
              <a:rPr lang="ko-KR" altLang="en-US" dirty="0"/>
              <a:t>생성하지 </a:t>
            </a:r>
            <a:r>
              <a:rPr lang="ko-KR" altLang="en-US" dirty="0" smtClean="0"/>
              <a:t>않으면 </a:t>
            </a:r>
            <a:r>
              <a:rPr lang="ko-KR" altLang="en-US" dirty="0"/>
              <a:t>디폴트 패키지</a:t>
            </a:r>
            <a:r>
              <a:rPr lang="en-US" altLang="ko-KR" dirty="0"/>
              <a:t>(Default Package)</a:t>
            </a:r>
            <a:r>
              <a:rPr lang="ko-KR" altLang="en-US" dirty="0"/>
              <a:t>에 </a:t>
            </a:r>
            <a:r>
              <a:rPr lang="ko-KR" altLang="en-US" dirty="0" smtClean="0"/>
              <a:t>관리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패키지 생성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 smtClean="0"/>
              <a:t>07 </a:t>
            </a:r>
            <a:r>
              <a:rPr lang="ko-KR" altLang="en-US" dirty="0" smtClean="0"/>
              <a:t>기타 이클립스의 유용한 기능과 단축키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5" name="내용 개체 틀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7883" y="2908649"/>
            <a:ext cx="5658693" cy="31812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8714095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873347"/>
            <a:ext cx="5467350" cy="3657600"/>
          </a:xfr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이클립스의 코드 박스 활용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 smtClean="0"/>
              <a:t>07 </a:t>
            </a:r>
            <a:r>
              <a:rPr lang="ko-KR" altLang="en-US" dirty="0" smtClean="0"/>
              <a:t>기타 이클립스의 유용한 기능과 단축키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6" name="내용 개체 틀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54312" y="3377050"/>
            <a:ext cx="5338168" cy="33646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0784357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자바 프로그램 구조와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기본 문법 익히기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59506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mtClean="0"/>
              <a:t>01 </a:t>
            </a:r>
            <a:r>
              <a:rPr lang="ko-KR" altLang="en-US" smtClean="0"/>
              <a:t>자바 프로그램 기본 구조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Hello</a:t>
            </a:r>
            <a:r>
              <a:rPr lang="ko-KR" altLang="en-US" smtClean="0"/>
              <a:t> 프로그램 구조</a:t>
            </a:r>
            <a:endParaRPr lang="ko-KR" alt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 smtClean="0"/>
              <a:t>01 </a:t>
            </a:r>
            <a:r>
              <a:rPr lang="ko-KR" altLang="en-US" dirty="0" smtClean="0"/>
              <a:t>자바 프로그램 구조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278" y="1528788"/>
            <a:ext cx="3467100" cy="273367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9022" y="3178734"/>
            <a:ext cx="7200000" cy="3679266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4182533" y="1528788"/>
            <a:ext cx="4572000" cy="156966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클래스 </a:t>
            </a:r>
            <a:r>
              <a:rPr lang="en-US" altLang="ko-KR" sz="1600" dirty="0"/>
              <a:t>: </a:t>
            </a:r>
            <a:r>
              <a:rPr lang="ko-KR" altLang="en-US" sz="1600" dirty="0"/>
              <a:t>객체 지향 언어에서 프로그램을 개발하는 단위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err="1"/>
              <a:t>메서드</a:t>
            </a:r>
            <a:r>
              <a:rPr lang="ko-KR" altLang="en-US" sz="1600" dirty="0"/>
              <a:t> </a:t>
            </a:r>
            <a:r>
              <a:rPr lang="en-US" altLang="ko-KR" sz="1600" dirty="0"/>
              <a:t>: </a:t>
            </a:r>
            <a:r>
              <a:rPr lang="ko-KR" altLang="en-US" sz="1600" dirty="0"/>
              <a:t>수행할 작업을 나열한 코드의 모임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err="1"/>
              <a:t>실행문</a:t>
            </a:r>
            <a:r>
              <a:rPr lang="ko-KR" altLang="en-US" sz="1600" dirty="0"/>
              <a:t> </a:t>
            </a:r>
            <a:r>
              <a:rPr lang="en-US" altLang="ko-KR" sz="1600" dirty="0"/>
              <a:t>: </a:t>
            </a:r>
            <a:r>
              <a:rPr lang="ko-KR" altLang="en-US" sz="1600" dirty="0"/>
              <a:t>작업을 지시하는 변수 선언</a:t>
            </a:r>
            <a:r>
              <a:rPr lang="en-US" altLang="ko-KR" sz="1600" dirty="0"/>
              <a:t>, </a:t>
            </a:r>
            <a:r>
              <a:rPr lang="ko-KR" altLang="en-US" sz="1600" dirty="0"/>
              <a:t>값 저장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메서드</a:t>
            </a:r>
            <a:r>
              <a:rPr lang="ko-KR" altLang="en-US" sz="1600" dirty="0"/>
              <a:t> 호출 등의 코드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err="1"/>
              <a:t>주석문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2015720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Hello</a:t>
            </a:r>
            <a:r>
              <a:rPr lang="ko-KR" altLang="en-US" smtClean="0"/>
              <a:t> 프로그램 구조</a:t>
            </a:r>
            <a:endParaRPr lang="ko-KR" altLang="en-US" dirty="0"/>
          </a:p>
        </p:txBody>
      </p:sp>
      <p:sp>
        <p:nvSpPr>
          <p:cNvPr id="12" name="내용 개체 틀 2"/>
          <p:cNvSpPr txBox="1">
            <a:spLocks/>
          </p:cNvSpPr>
          <p:nvPr/>
        </p:nvSpPr>
        <p:spPr bwMode="auto">
          <a:xfrm>
            <a:off x="349956" y="945725"/>
            <a:ext cx="8466666" cy="5567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 smtClean="0"/>
              <a:t>클래스 만들기</a:t>
            </a:r>
            <a:endParaRPr lang="en-US" altLang="ko-KR" sz="1600" dirty="0" smtClean="0"/>
          </a:p>
          <a:p>
            <a:pPr lvl="1"/>
            <a:r>
              <a:rPr lang="en-US" altLang="ko-KR" sz="1600" dirty="0" smtClean="0"/>
              <a:t>Hello</a:t>
            </a:r>
            <a:r>
              <a:rPr lang="ko-KR" altLang="en-US" sz="1600" dirty="0" smtClean="0"/>
              <a:t> 이름의 클래스 선언</a:t>
            </a:r>
            <a:endParaRPr lang="en-US" altLang="ko-KR" sz="1600" dirty="0" smtClean="0"/>
          </a:p>
          <a:p>
            <a:pPr lvl="1"/>
            <a:endParaRPr lang="en-US" altLang="ko-KR" sz="1600" dirty="0" smtClean="0"/>
          </a:p>
          <a:p>
            <a:pPr lvl="1"/>
            <a:endParaRPr lang="en-US" altLang="ko-KR" sz="1600" dirty="0" smtClean="0"/>
          </a:p>
          <a:p>
            <a:pPr lvl="1"/>
            <a:r>
              <a:rPr lang="en-US" altLang="ko-KR" sz="1600" dirty="0" smtClean="0"/>
              <a:t>class </a:t>
            </a:r>
            <a:r>
              <a:rPr lang="ko-KR" altLang="en-US" sz="1600" dirty="0" smtClean="0"/>
              <a:t>키워드로 클래스 선언</a:t>
            </a:r>
            <a:endParaRPr lang="en-US" altLang="ko-KR" sz="1600" dirty="0" smtClean="0"/>
          </a:p>
          <a:p>
            <a:pPr lvl="1"/>
            <a:r>
              <a:rPr lang="en-US" altLang="ko-KR" sz="1600" dirty="0" smtClean="0"/>
              <a:t>public</a:t>
            </a:r>
            <a:r>
              <a:rPr lang="ko-KR" altLang="en-US" sz="1600" dirty="0" smtClean="0"/>
              <a:t>으로 선언하면 다른 클래스에서 접근 가능</a:t>
            </a:r>
            <a:endParaRPr lang="en-US" altLang="ko-KR" sz="1600" dirty="0" smtClean="0"/>
          </a:p>
          <a:p>
            <a:pPr lvl="1"/>
            <a:r>
              <a:rPr lang="ko-KR" altLang="en-US" sz="1600" dirty="0" smtClean="0"/>
              <a:t>클래스 코드는 </a:t>
            </a:r>
            <a:r>
              <a:rPr lang="en-US" altLang="ko-KR" sz="1600" dirty="0" smtClean="0"/>
              <a:t>{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} </a:t>
            </a:r>
            <a:r>
              <a:rPr lang="ko-KR" altLang="en-US" sz="1600" dirty="0" smtClean="0"/>
              <a:t>내에 모두 작성</a:t>
            </a:r>
            <a:endParaRPr lang="en-US" altLang="ko-KR" sz="1600" dirty="0" smtClean="0"/>
          </a:p>
          <a:p>
            <a:endParaRPr lang="en-US" altLang="ko-KR" sz="1600" dirty="0" smtClean="0"/>
          </a:p>
          <a:p>
            <a:r>
              <a:rPr lang="ko-KR" altLang="en-US" sz="1600" dirty="0" err="1" smtClean="0"/>
              <a:t>주석문</a:t>
            </a:r>
            <a:endParaRPr lang="en-US" altLang="ko-KR" sz="1600" dirty="0" smtClean="0"/>
          </a:p>
          <a:p>
            <a:pPr lvl="1"/>
            <a:r>
              <a:rPr lang="en-US" altLang="ko-KR" sz="1600" dirty="0" smtClean="0"/>
              <a:t>//</a:t>
            </a:r>
            <a:r>
              <a:rPr lang="ko-KR" altLang="en-US" sz="1600" dirty="0" smtClean="0"/>
              <a:t> 한 라인 주석</a:t>
            </a:r>
            <a:endParaRPr lang="en-US" altLang="ko-KR" sz="1600" dirty="0" smtClean="0"/>
          </a:p>
          <a:p>
            <a:pPr lvl="1"/>
            <a:r>
              <a:rPr lang="en-US" altLang="ko-KR" sz="1600" dirty="0" smtClean="0"/>
              <a:t>/* </a:t>
            </a:r>
            <a:r>
              <a:rPr lang="ko-KR" altLang="en-US" sz="1600" dirty="0" smtClean="0"/>
              <a:t>여러 행 주석 </a:t>
            </a:r>
            <a:r>
              <a:rPr lang="en-US" altLang="ko-KR" sz="1600" dirty="0" smtClean="0"/>
              <a:t>*/</a:t>
            </a:r>
          </a:p>
          <a:p>
            <a:endParaRPr lang="en-US" altLang="ko-KR" sz="1600" dirty="0" smtClean="0"/>
          </a:p>
          <a:p>
            <a:r>
              <a:rPr lang="en-US" altLang="ko-KR" sz="1600" dirty="0" smtClean="0"/>
              <a:t>main() </a:t>
            </a:r>
            <a:r>
              <a:rPr lang="ko-KR" altLang="en-US" sz="1600" dirty="0" err="1" smtClean="0"/>
              <a:t>메소드</a:t>
            </a:r>
            <a:endParaRPr lang="en-US" altLang="ko-KR" sz="1600" dirty="0" smtClean="0"/>
          </a:p>
          <a:p>
            <a:pPr lvl="1"/>
            <a:r>
              <a:rPr lang="ko-KR" altLang="en-US" sz="1600" dirty="0" smtClean="0"/>
              <a:t>자바 프로그램은 </a:t>
            </a:r>
            <a:r>
              <a:rPr lang="en-US" altLang="ko-KR" sz="1600" dirty="0" smtClean="0"/>
              <a:t>main()</a:t>
            </a:r>
            <a:r>
              <a:rPr lang="ko-KR" altLang="en-US" sz="1600" dirty="0" smtClean="0"/>
              <a:t>에서 실행 시작</a:t>
            </a:r>
            <a:endParaRPr lang="en-US" altLang="ko-KR" sz="1600" dirty="0" smtClean="0"/>
          </a:p>
          <a:p>
            <a:pPr lvl="1"/>
            <a:endParaRPr lang="en-US" altLang="ko-KR" sz="1600" dirty="0" smtClean="0"/>
          </a:p>
          <a:p>
            <a:pPr lvl="1"/>
            <a:endParaRPr lang="en-US" altLang="ko-KR" sz="1600" dirty="0" smtClean="0"/>
          </a:p>
          <a:p>
            <a:pPr lvl="1"/>
            <a:r>
              <a:rPr lang="en-US" altLang="ko-KR" sz="1600" dirty="0" smtClean="0"/>
              <a:t>public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static void</a:t>
            </a:r>
            <a:r>
              <a:rPr lang="ko-KR" altLang="en-US" sz="1600" dirty="0" smtClean="0"/>
              <a:t>으로 선언</a:t>
            </a:r>
            <a:endParaRPr lang="en-US" altLang="ko-KR" sz="1600" dirty="0" smtClean="0"/>
          </a:p>
          <a:p>
            <a:pPr lvl="1"/>
            <a:r>
              <a:rPr lang="en-US" altLang="ko-KR" sz="1600" dirty="0" smtClean="0"/>
              <a:t>String[] </a:t>
            </a:r>
            <a:r>
              <a:rPr lang="en-US" altLang="ko-KR" sz="1600" dirty="0" err="1" smtClean="0"/>
              <a:t>args</a:t>
            </a:r>
            <a:r>
              <a:rPr lang="ko-KR" altLang="en-US" sz="1600" dirty="0" smtClean="0"/>
              <a:t>로 실행 인자를 전달 받음</a:t>
            </a:r>
            <a:endParaRPr lang="en-US" altLang="ko-KR" sz="1600" dirty="0" smtClean="0"/>
          </a:p>
        </p:txBody>
      </p:sp>
      <p:sp>
        <p:nvSpPr>
          <p:cNvPr id="13" name="TextBox 12"/>
          <p:cNvSpPr txBox="1"/>
          <p:nvPr/>
        </p:nvSpPr>
        <p:spPr>
          <a:xfrm>
            <a:off x="1113874" y="1579528"/>
            <a:ext cx="2659024" cy="523220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1400" dirty="0" smtClean="0"/>
              <a:t>public class Hello {</a:t>
            </a:r>
          </a:p>
          <a:p>
            <a:r>
              <a:rPr lang="en-US" altLang="ko-KR" sz="1400" dirty="0" smtClean="0"/>
              <a:t> }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989696" y="5113869"/>
            <a:ext cx="6686748" cy="583754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1600" dirty="0" smtClean="0"/>
              <a:t>public static void main(String[] </a:t>
            </a:r>
            <a:r>
              <a:rPr lang="en-US" altLang="ko-KR" sz="1600" dirty="0" err="1" smtClean="0"/>
              <a:t>args</a:t>
            </a:r>
            <a:r>
              <a:rPr lang="en-US" altLang="ko-KR" sz="1600" dirty="0" smtClean="0"/>
              <a:t>) {</a:t>
            </a:r>
          </a:p>
          <a:p>
            <a:r>
              <a:rPr lang="en-US" altLang="ko-KR" sz="1600" dirty="0" smtClean="0"/>
              <a:t>}</a:t>
            </a:r>
          </a:p>
        </p:txBody>
      </p:sp>
      <p:sp>
        <p:nvSpPr>
          <p:cNvPr id="15" name="내용 개체 틀 7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 smtClean="0"/>
              <a:t>01 </a:t>
            </a:r>
            <a:r>
              <a:rPr lang="ko-KR" altLang="en-US" dirty="0" smtClean="0"/>
              <a:t>자바 프로그램 구조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00577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다른 프로그래밍 언어는 플랫폼 종속</a:t>
            </a:r>
            <a:endParaRPr lang="en-US" altLang="ko-KR" dirty="0" smtClean="0"/>
          </a:p>
          <a:p>
            <a:pPr lvl="1"/>
            <a:r>
              <a:rPr lang="ko-KR" altLang="en-US" dirty="0"/>
              <a:t>하드웨어 아키텍처</a:t>
            </a:r>
            <a:r>
              <a:rPr lang="en-US" altLang="ko-KR" dirty="0"/>
              <a:t>(CPU)</a:t>
            </a:r>
            <a:r>
              <a:rPr lang="ko-KR" altLang="en-US" dirty="0"/>
              <a:t>에 따라 사용하는 기계어 종류가 다르다</a:t>
            </a:r>
            <a:r>
              <a:rPr lang="en-US" altLang="ko-KR" dirty="0"/>
              <a:t>.</a:t>
            </a:r>
            <a:endParaRPr lang="ko-KR" altLang="en-US" dirty="0"/>
          </a:p>
          <a:p>
            <a:pPr lvl="1"/>
            <a:r>
              <a:rPr lang="ko-KR" altLang="en-US" dirty="0"/>
              <a:t>운영체제마다 사용하는 응용 프로그래밍 인터페이스</a:t>
            </a:r>
            <a:r>
              <a:rPr lang="en-US" altLang="ko-KR" dirty="0"/>
              <a:t>(</a:t>
            </a:r>
            <a:r>
              <a:rPr lang="en-US" altLang="ko-KR" dirty="0" smtClean="0"/>
              <a:t>API)</a:t>
            </a:r>
            <a:r>
              <a:rPr lang="ko-KR" altLang="en-US" dirty="0"/>
              <a:t>와 실행 파일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형식이 </a:t>
            </a:r>
            <a:r>
              <a:rPr lang="ko-KR" altLang="en-US" dirty="0"/>
              <a:t>다르다</a:t>
            </a:r>
            <a:r>
              <a:rPr lang="en-US" altLang="ko-KR" dirty="0"/>
              <a:t>.</a:t>
            </a:r>
            <a:endParaRPr lang="ko-KR" altLang="en-US" dirty="0"/>
          </a:p>
          <a:p>
            <a:pPr lvl="1"/>
            <a:r>
              <a:rPr lang="ko-KR" altLang="en-US" dirty="0"/>
              <a:t>프로그램을 실행하려면 운영체제가 제어하는 메모리를 사용해야 하는데</a:t>
            </a:r>
            <a:r>
              <a:rPr lang="en-US" altLang="ko-KR" dirty="0"/>
              <a:t>,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운영체제마다 </a:t>
            </a:r>
            <a:r>
              <a:rPr lang="ko-KR" altLang="en-US" dirty="0"/>
              <a:t>메모리를 관리하는 방식이 다르다</a:t>
            </a:r>
            <a:r>
              <a:rPr lang="en-US" altLang="ko-KR" dirty="0" smtClean="0"/>
              <a:t>.</a:t>
            </a:r>
          </a:p>
          <a:p>
            <a:pPr lvl="1"/>
            <a:endParaRPr lang="en-US" altLang="ko-KR" dirty="0"/>
          </a:p>
          <a:p>
            <a:r>
              <a:rPr lang="ko-KR" altLang="en-US" dirty="0" smtClean="0"/>
              <a:t>자바는 플랫폼에 독립적</a:t>
            </a:r>
            <a:endParaRPr lang="en-US" altLang="ko-KR" dirty="0"/>
          </a:p>
          <a:p>
            <a:pPr lvl="1"/>
            <a:endParaRPr lang="en-US" altLang="ko-KR" dirty="0" smtClean="0"/>
          </a:p>
          <a:p>
            <a:r>
              <a:rPr lang="ko-KR" altLang="en-US" dirty="0"/>
              <a:t>종류 </a:t>
            </a:r>
            <a:r>
              <a:rPr lang="en-US" altLang="ko-KR" dirty="0"/>
              <a:t>: </a:t>
            </a:r>
            <a:r>
              <a:rPr lang="ko-KR" altLang="en-US" dirty="0"/>
              <a:t>자바 애플리케이션</a:t>
            </a:r>
            <a:r>
              <a:rPr lang="en-US" altLang="ko-KR" dirty="0"/>
              <a:t>, </a:t>
            </a:r>
            <a:r>
              <a:rPr lang="ko-KR" altLang="en-US" dirty="0"/>
              <a:t>자바 애플릿</a:t>
            </a:r>
            <a:r>
              <a:rPr lang="en-US" altLang="ko-KR" dirty="0"/>
              <a:t>, </a:t>
            </a:r>
            <a:r>
              <a:rPr lang="ko-KR" altLang="en-US" dirty="0"/>
              <a:t>자바 </a:t>
            </a:r>
            <a:r>
              <a:rPr lang="ko-KR" altLang="en-US" dirty="0" err="1"/>
              <a:t>서블릿</a:t>
            </a:r>
            <a:r>
              <a:rPr lang="en-US" altLang="ko-KR" dirty="0"/>
              <a:t>, JSP, </a:t>
            </a:r>
            <a:r>
              <a:rPr lang="ko-KR" altLang="en-US" dirty="0"/>
              <a:t>자바 </a:t>
            </a:r>
            <a:r>
              <a:rPr lang="ko-KR" altLang="en-US" dirty="0" err="1"/>
              <a:t>빈즈</a:t>
            </a:r>
            <a:r>
              <a:rPr lang="ko-KR" altLang="en-US" dirty="0"/>
              <a:t> 등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자바 프로그램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 smtClean="0"/>
              <a:t>03 </a:t>
            </a:r>
            <a:r>
              <a:rPr lang="ko-KR" altLang="en-US" dirty="0" smtClean="0"/>
              <a:t>자바 가상 머신</a:t>
            </a: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946547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Hello </a:t>
            </a:r>
            <a:r>
              <a:rPr lang="ko-KR" altLang="en-US"/>
              <a:t>프로그램의 확장</a:t>
            </a:r>
            <a:endParaRPr lang="en-US" altLang="ko-KR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733" y="1077923"/>
            <a:ext cx="6513419" cy="3765574"/>
          </a:xfrm>
          <a:prstGeom prst="rect">
            <a:avLst/>
          </a:prstGeom>
        </p:spPr>
      </p:pic>
      <p:sp>
        <p:nvSpPr>
          <p:cNvPr id="4" name="내용 개체 틀 7"/>
          <p:cNvSpPr>
            <a:spLocks noGrp="1"/>
          </p:cNvSpPr>
          <p:nvPr>
            <p:ph sz="quarter" idx="10"/>
          </p:nvPr>
        </p:nvSpPr>
        <p:spPr>
          <a:xfrm>
            <a:off x="0" y="0"/>
            <a:ext cx="4555221" cy="257175"/>
          </a:xfrm>
        </p:spPr>
        <p:txBody>
          <a:bodyPr>
            <a:normAutofit lnSpcReduction="10000"/>
          </a:bodyPr>
          <a:lstStyle/>
          <a:p>
            <a:r>
              <a:rPr lang="en-US" altLang="ko-KR" dirty="0" smtClean="0"/>
              <a:t>01 </a:t>
            </a:r>
            <a:r>
              <a:rPr lang="ko-KR" altLang="en-US" dirty="0" smtClean="0"/>
              <a:t>자바 프로그램 구조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15254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Hello </a:t>
            </a:r>
            <a:r>
              <a:rPr lang="ko-KR" altLang="en-US"/>
              <a:t>프로그램의 확장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138" y="1113692"/>
            <a:ext cx="7467600" cy="22860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138" y="3507398"/>
            <a:ext cx="7467600" cy="260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322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문자</a:t>
            </a:r>
            <a:r>
              <a:rPr lang="en-US" altLang="ko-KR" dirty="0"/>
              <a:t>, </a:t>
            </a:r>
            <a:r>
              <a:rPr lang="ko-KR" altLang="en-US" dirty="0" err="1"/>
              <a:t>언더바</a:t>
            </a:r>
            <a:r>
              <a:rPr lang="en-US" altLang="ko-KR" dirty="0"/>
              <a:t>(_), $</a:t>
            </a:r>
            <a:r>
              <a:rPr lang="ko-KR" altLang="en-US" dirty="0"/>
              <a:t>로 시작해야 한다</a:t>
            </a:r>
            <a:r>
              <a:rPr lang="en-US" altLang="ko-KR" dirty="0"/>
              <a:t>. </a:t>
            </a:r>
            <a:r>
              <a:rPr lang="ko-KR" altLang="en-US" dirty="0"/>
              <a:t>한글도 가능하며</a:t>
            </a:r>
            <a:r>
              <a:rPr lang="en-US" altLang="ko-KR" dirty="0"/>
              <a:t>, </a:t>
            </a:r>
            <a:r>
              <a:rPr lang="ko-KR" altLang="en-US" dirty="0"/>
              <a:t>영문자는 대</a:t>
            </a:r>
            <a:r>
              <a:rPr lang="en-US" altLang="ko-KR" dirty="0"/>
              <a:t>·</a:t>
            </a:r>
            <a:r>
              <a:rPr lang="ko-KR" altLang="en-US" dirty="0"/>
              <a:t>소문자를 구분한다</a:t>
            </a:r>
            <a:r>
              <a:rPr lang="en-US" altLang="ko-KR" dirty="0"/>
              <a:t>.</a:t>
            </a:r>
          </a:p>
          <a:p>
            <a:r>
              <a:rPr lang="en-US" altLang="ko-KR" dirty="0" smtClean="0"/>
              <a:t>+, </a:t>
            </a:r>
            <a:r>
              <a:rPr lang="en-US" altLang="ko-KR" dirty="0"/>
              <a:t>- </a:t>
            </a:r>
            <a:r>
              <a:rPr lang="ko-KR" altLang="en-US" dirty="0"/>
              <a:t>등 연산자를 포함하면 안 된다</a:t>
            </a:r>
            <a:r>
              <a:rPr lang="en-US" altLang="ko-KR" dirty="0"/>
              <a:t>.</a:t>
            </a:r>
          </a:p>
          <a:p>
            <a:r>
              <a:rPr lang="ko-KR" altLang="en-US" dirty="0" smtClean="0"/>
              <a:t>자바 </a:t>
            </a:r>
            <a:r>
              <a:rPr lang="ko-KR" altLang="en-US" dirty="0"/>
              <a:t>키워드를 사용하면 안 </a:t>
            </a:r>
            <a:r>
              <a:rPr lang="ko-KR" altLang="en-US" dirty="0" smtClean="0"/>
              <a:t>된다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r>
              <a:rPr lang="ko-KR" altLang="en-US" dirty="0" smtClean="0"/>
              <a:t>길이에 </a:t>
            </a:r>
            <a:r>
              <a:rPr lang="ko-KR" altLang="en-US" dirty="0"/>
              <a:t>제한이 없다</a:t>
            </a:r>
            <a:r>
              <a:rPr lang="en-US" altLang="ko-KR" dirty="0" smtClean="0"/>
              <a:t>.</a:t>
            </a:r>
          </a:p>
          <a:p>
            <a:pPr lvl="1"/>
            <a:endParaRPr lang="en-US" altLang="ko-KR" sz="800" dirty="0" smtClean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mtClean="0"/>
              <a:t>규칙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smtClean="0"/>
              <a:t>02 </a:t>
            </a:r>
            <a:r>
              <a:rPr lang="ko-KR" altLang="en-US" smtClean="0"/>
              <a:t>식별자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24722" y="3271034"/>
            <a:ext cx="3021981" cy="584775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ko-KR" altLang="en-US" sz="1600" dirty="0" smtClean="0"/>
              <a:t>잘못된 </a:t>
            </a:r>
            <a:r>
              <a:rPr lang="ko-KR" altLang="en-US" sz="1600" dirty="0" err="1" smtClean="0"/>
              <a:t>식별자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: %5, </a:t>
            </a:r>
            <a:r>
              <a:rPr lang="en-US" altLang="ko-KR" sz="1600" dirty="0" err="1" smtClean="0"/>
              <a:t>a+b</a:t>
            </a:r>
            <a:r>
              <a:rPr lang="en-US" altLang="ko-KR" sz="1600" dirty="0" smtClean="0"/>
              <a:t>, 1b</a:t>
            </a:r>
          </a:p>
          <a:p>
            <a:r>
              <a:rPr lang="ko-KR" altLang="en-US" sz="1600" dirty="0" smtClean="0"/>
              <a:t>올바른 </a:t>
            </a:r>
            <a:r>
              <a:rPr lang="ko-KR" altLang="en-US" sz="1600" dirty="0" err="1" smtClean="0"/>
              <a:t>식별자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: radius, $a, _</a:t>
            </a:r>
            <a:r>
              <a:rPr lang="en-US" altLang="ko-KR" sz="1600" dirty="0" err="1" smtClean="0"/>
              <a:t>int</a:t>
            </a:r>
            <a:endParaRPr lang="ko-KR" altLang="en-US" sz="16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637" y="3947243"/>
            <a:ext cx="7668000" cy="2794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674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변수와 메서드는 </a:t>
            </a:r>
            <a:r>
              <a:rPr lang="ko-KR" altLang="en-US" dirty="0"/>
              <a:t>모두 소문자로 </a:t>
            </a:r>
            <a:r>
              <a:rPr lang="ko-KR" altLang="en-US" dirty="0" smtClean="0"/>
              <a:t>표기</a:t>
            </a:r>
            <a:r>
              <a:rPr lang="en-US" altLang="ko-KR" dirty="0" smtClean="0"/>
              <a:t>. </a:t>
            </a:r>
            <a:br>
              <a:rPr lang="en-US" altLang="ko-KR" dirty="0" smtClean="0"/>
            </a:br>
            <a:r>
              <a:rPr lang="ko-KR" altLang="en-US" dirty="0" smtClean="0"/>
              <a:t>단</a:t>
            </a:r>
            <a:r>
              <a:rPr lang="en-US" altLang="ko-KR" dirty="0"/>
              <a:t>, </a:t>
            </a:r>
            <a:r>
              <a:rPr lang="ko-KR" altLang="en-US" dirty="0"/>
              <a:t>복합 단어일 때는 두 번째 단어부터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단어의 첫 </a:t>
            </a:r>
            <a:r>
              <a:rPr lang="ko-KR" altLang="en-US" dirty="0"/>
              <a:t>자만 대문자로 </a:t>
            </a:r>
            <a:r>
              <a:rPr lang="ko-KR" altLang="en-US" dirty="0" smtClean="0"/>
              <a:t>표기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/>
              <a:t>클래스와 인터페이스는 첫 자만 대문자로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표기하고 </a:t>
            </a:r>
            <a:r>
              <a:rPr lang="ko-KR" altLang="en-US" dirty="0"/>
              <a:t>나머지는 소문자로 </a:t>
            </a:r>
            <a:r>
              <a:rPr lang="ko-KR" altLang="en-US" dirty="0" smtClean="0"/>
              <a:t>표기</a:t>
            </a:r>
            <a:r>
              <a:rPr lang="en-US" altLang="ko-KR" dirty="0" smtClean="0"/>
              <a:t>. </a:t>
            </a:r>
            <a:br>
              <a:rPr lang="en-US" altLang="ko-KR" dirty="0" smtClean="0"/>
            </a:br>
            <a:r>
              <a:rPr lang="ko-KR" altLang="en-US" dirty="0" smtClean="0"/>
              <a:t>단</a:t>
            </a:r>
            <a:r>
              <a:rPr lang="en-US" altLang="ko-KR" dirty="0"/>
              <a:t>, </a:t>
            </a:r>
            <a:r>
              <a:rPr lang="ko-KR" altLang="en-US" dirty="0"/>
              <a:t>복합 단어일 때는 두 번째 단어부터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단어의 첫 </a:t>
            </a:r>
            <a:r>
              <a:rPr lang="ko-KR" altLang="en-US" dirty="0"/>
              <a:t>자만 대문자로 </a:t>
            </a:r>
            <a:r>
              <a:rPr lang="ko-KR" altLang="en-US" dirty="0" smtClean="0"/>
              <a:t>표기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상수는 </a:t>
            </a:r>
            <a:r>
              <a:rPr lang="ko-KR" altLang="en-US" dirty="0"/>
              <a:t>전체를 대문자로 </a:t>
            </a:r>
            <a:r>
              <a:rPr lang="ko-KR" altLang="en-US" dirty="0" smtClean="0"/>
              <a:t>표기</a:t>
            </a:r>
            <a:r>
              <a:rPr lang="en-US" altLang="ko-KR" dirty="0" smtClean="0"/>
              <a:t>. </a:t>
            </a:r>
            <a:br>
              <a:rPr lang="en-US" altLang="ko-KR" dirty="0" smtClean="0"/>
            </a:br>
            <a:r>
              <a:rPr lang="ko-KR" altLang="en-US" dirty="0" smtClean="0"/>
              <a:t>단</a:t>
            </a:r>
            <a:r>
              <a:rPr lang="en-US" altLang="ko-KR" dirty="0"/>
              <a:t>, </a:t>
            </a:r>
            <a:r>
              <a:rPr lang="ko-KR" altLang="en-US" dirty="0"/>
              <a:t>복합 단어일 때는 단어를 </a:t>
            </a:r>
            <a:r>
              <a:rPr lang="ko-KR" altLang="en-US" dirty="0" err="1"/>
              <a:t>언더바</a:t>
            </a:r>
            <a:r>
              <a:rPr lang="en-US" altLang="ko-KR" dirty="0"/>
              <a:t>(_)</a:t>
            </a:r>
            <a:r>
              <a:rPr lang="ko-KR" altLang="en-US" dirty="0"/>
              <a:t>로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연결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mtClean="0"/>
              <a:t>관례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/>
              <a:t>02 </a:t>
            </a:r>
            <a:r>
              <a:rPr lang="ko-KR" altLang="en-US"/>
              <a:t>식별자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7329" y="1052736"/>
            <a:ext cx="2838450" cy="166687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7329" y="3103705"/>
            <a:ext cx="3486150" cy="100965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7329" y="5048615"/>
            <a:ext cx="3514725" cy="98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138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내용 개체 틀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33216296"/>
              </p:ext>
            </p:extLst>
          </p:nvPr>
        </p:nvGraphicFramePr>
        <p:xfrm>
          <a:off x="329847" y="983087"/>
          <a:ext cx="8373886" cy="1493520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26504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234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올바른 작성 예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Public class Hello2</a:t>
                      </a:r>
                      <a:r>
                        <a:rPr lang="en-US" altLang="ko-KR" sz="1600" baseline="0" dirty="0" smtClean="0"/>
                        <a:t> { }</a:t>
                      </a:r>
                    </a:p>
                    <a:p>
                      <a:pPr latinLnBrk="1"/>
                      <a:r>
                        <a:rPr lang="en-US" altLang="ko-KR" sz="1600" baseline="0" dirty="0" smtClean="0"/>
                        <a:t>         class Hello3 { }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/>
                        <a:t>파일명 </a:t>
                      </a:r>
                      <a:r>
                        <a:rPr lang="en-US" altLang="ko-KR" sz="1600" dirty="0" smtClean="0"/>
                        <a:t>: Hello2.java </a:t>
                      </a:r>
                      <a:r>
                        <a:rPr lang="en-US" altLang="ko-KR" sz="1600" dirty="0" smtClean="0">
                          <a:sym typeface="Wingdings" panose="05000000000000000000" pitchFamily="2" charset="2"/>
                        </a:rPr>
                        <a:t> p</a:t>
                      </a:r>
                      <a:r>
                        <a:rPr lang="en-US" altLang="ko-KR" sz="1600" dirty="0" smtClean="0"/>
                        <a:t>ublic class </a:t>
                      </a:r>
                      <a:r>
                        <a:rPr lang="ko-KR" altLang="en-US" sz="1600" dirty="0" smtClean="0"/>
                        <a:t>가 있는 경우</a:t>
                      </a:r>
                      <a:r>
                        <a:rPr lang="en-US" altLang="ko-KR" sz="1600" dirty="0" smtClean="0"/>
                        <a:t>, </a:t>
                      </a:r>
                      <a:r>
                        <a:rPr lang="ko-KR" altLang="en-US" sz="1600" dirty="0" smtClean="0"/>
                        <a:t>소스 파일의 이름은 반드시 </a:t>
                      </a:r>
                      <a:r>
                        <a:rPr lang="en-US" altLang="ko-KR" sz="1600" dirty="0" smtClean="0"/>
                        <a:t>public class</a:t>
                      </a:r>
                      <a:r>
                        <a:rPr lang="ko-KR" altLang="en-US" sz="1600" dirty="0" smtClean="0"/>
                        <a:t>이름과 일치해야 함 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class Hello2 { }</a:t>
                      </a:r>
                    </a:p>
                    <a:p>
                      <a:pPr latinLnBrk="1"/>
                      <a:r>
                        <a:rPr lang="en-US" altLang="ko-KR" sz="1600" dirty="0" smtClean="0"/>
                        <a:t>class Hello3 { }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/>
                        <a:t>파일명 </a:t>
                      </a:r>
                      <a:r>
                        <a:rPr lang="en-US" altLang="ko-KR" sz="1600" dirty="0" smtClean="0"/>
                        <a:t>: Hello2.java </a:t>
                      </a:r>
                      <a:r>
                        <a:rPr lang="en-US" altLang="ko-KR" sz="1600" dirty="0" smtClean="0">
                          <a:sym typeface="Wingdings" panose="05000000000000000000" pitchFamily="2" charset="2"/>
                        </a:rPr>
                        <a:t> p</a:t>
                      </a:r>
                      <a:r>
                        <a:rPr lang="en-US" altLang="ko-KR" sz="1600" dirty="0" smtClean="0"/>
                        <a:t>ublic</a:t>
                      </a:r>
                      <a:r>
                        <a:rPr lang="en-US" altLang="ko-KR" sz="1600" baseline="0" dirty="0" smtClean="0"/>
                        <a:t> class </a:t>
                      </a:r>
                      <a:r>
                        <a:rPr lang="ko-KR" altLang="en-US" sz="1600" baseline="0" dirty="0" smtClean="0"/>
                        <a:t>가 하나도 없는 경우 소스파일의 이름은 </a:t>
                      </a:r>
                      <a:r>
                        <a:rPr lang="en-US" altLang="ko-KR" sz="1600" baseline="0" dirty="0" smtClean="0"/>
                        <a:t>Hello2.java, Hello3.java </a:t>
                      </a:r>
                      <a:r>
                        <a:rPr lang="ko-KR" altLang="en-US" sz="1600" baseline="0" dirty="0" smtClean="0"/>
                        <a:t>둘 다 가능하다</a:t>
                      </a:r>
                      <a:r>
                        <a:rPr lang="en-US" altLang="ko-KR" sz="1600" baseline="0" dirty="0" smtClean="0"/>
                        <a:t>.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클래스 정의할 때 주의사항</a:t>
            </a:r>
            <a:endParaRPr lang="ko-KR" altLang="en-US" dirty="0"/>
          </a:p>
        </p:txBody>
      </p:sp>
      <p:sp>
        <p:nvSpPr>
          <p:cNvPr id="6" name="내용 개체 틀 7"/>
          <p:cNvSpPr>
            <a:spLocks noGrp="1"/>
          </p:cNvSpPr>
          <p:nvPr>
            <p:ph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 smtClean="0"/>
              <a:t>01 </a:t>
            </a:r>
            <a:r>
              <a:rPr lang="ko-KR" altLang="en-US" dirty="0" smtClean="0"/>
              <a:t>자바 프로그램 구조</a:t>
            </a:r>
            <a:endParaRPr lang="ko-KR" altLang="en-US" dirty="0"/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9819442"/>
              </p:ext>
            </p:extLst>
          </p:nvPr>
        </p:nvGraphicFramePr>
        <p:xfrm>
          <a:off x="310444" y="3045180"/>
          <a:ext cx="8393290" cy="3150446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27375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557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21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잘못된 작성 예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763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Public class Hello2 { }</a:t>
                      </a:r>
                    </a:p>
                    <a:p>
                      <a:pPr latinLnBrk="1"/>
                      <a:r>
                        <a:rPr lang="en-US" altLang="ko-KR" sz="1600" dirty="0" smtClean="0"/>
                        <a:t>Public class Hello3 { }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/>
                        <a:t>파일명 </a:t>
                      </a:r>
                      <a:r>
                        <a:rPr lang="en-US" altLang="ko-KR" sz="1600" dirty="0" smtClean="0"/>
                        <a:t>: Hello2.java</a:t>
                      </a:r>
                      <a:r>
                        <a:rPr lang="en-US" altLang="ko-KR" sz="1600" baseline="0" dirty="0" smtClean="0"/>
                        <a:t> </a:t>
                      </a:r>
                      <a:r>
                        <a:rPr lang="en-US" altLang="ko-KR" sz="1600" baseline="0" dirty="0" smtClean="0"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600" dirty="0" smtClean="0"/>
                        <a:t>하나의 소스파일에 둘 이상의 </a:t>
                      </a:r>
                      <a:r>
                        <a:rPr lang="en-US" altLang="ko-KR" sz="1600" dirty="0" smtClean="0"/>
                        <a:t/>
                      </a:r>
                      <a:br>
                        <a:rPr lang="en-US" altLang="ko-KR" sz="1600" dirty="0" smtClean="0"/>
                      </a:br>
                      <a:r>
                        <a:rPr lang="en-US" altLang="ko-KR" sz="1600" dirty="0" smtClean="0"/>
                        <a:t>public class</a:t>
                      </a:r>
                      <a:r>
                        <a:rPr lang="en-US" altLang="ko-KR" sz="1600" baseline="0" dirty="0" smtClean="0"/>
                        <a:t> </a:t>
                      </a:r>
                      <a:r>
                        <a:rPr lang="ko-KR" altLang="en-US" sz="1600" baseline="0" dirty="0" smtClean="0"/>
                        <a:t>가 존재하면 안 된다</a:t>
                      </a:r>
                      <a:r>
                        <a:rPr lang="en-US" altLang="ko-KR" sz="1600" baseline="0" dirty="0" smtClean="0"/>
                        <a:t>. </a:t>
                      </a:r>
                      <a:r>
                        <a:rPr lang="ko-KR" altLang="en-US" sz="1600" baseline="0" dirty="0" smtClean="0"/>
                        <a:t>각 클래스를 별도의 소스파일에 나눠서 저장하던가 아니면 둘 중의 한 클래스에 </a:t>
                      </a:r>
                      <a:r>
                        <a:rPr lang="en-US" altLang="ko-KR" sz="1600" baseline="0" dirty="0" smtClean="0"/>
                        <a:t>public</a:t>
                      </a:r>
                      <a:r>
                        <a:rPr lang="ko-KR" altLang="en-US" sz="1600" baseline="0" dirty="0" smtClean="0"/>
                        <a:t>을 붙이지 않아야 한다</a:t>
                      </a:r>
                      <a:r>
                        <a:rPr lang="en-US" altLang="ko-KR" sz="1600" baseline="0" dirty="0" smtClean="0"/>
                        <a:t>.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156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Public class Hello2 { }</a:t>
                      </a:r>
                    </a:p>
                    <a:p>
                      <a:pPr latinLnBrk="1"/>
                      <a:r>
                        <a:rPr lang="en-US" altLang="ko-KR" sz="1600" dirty="0" smtClean="0"/>
                        <a:t>         class Hello3</a:t>
                      </a:r>
                      <a:r>
                        <a:rPr lang="en-US" altLang="ko-KR" sz="1600" baseline="0" dirty="0" smtClean="0"/>
                        <a:t> {  }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/>
                        <a:t>파일명 </a:t>
                      </a:r>
                      <a:r>
                        <a:rPr lang="en-US" altLang="ko-KR" sz="1600" dirty="0" smtClean="0"/>
                        <a:t>: Hello3.java </a:t>
                      </a:r>
                      <a:r>
                        <a:rPr lang="en-US" altLang="ko-KR" sz="1600" dirty="0" smtClean="0"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600" dirty="0" smtClean="0"/>
                        <a:t>소스파일의 이름이 </a:t>
                      </a:r>
                      <a:r>
                        <a:rPr lang="en-US" altLang="ko-KR" sz="1600" dirty="0" smtClean="0"/>
                        <a:t>public class</a:t>
                      </a:r>
                      <a:r>
                        <a:rPr lang="ko-KR" altLang="en-US" sz="1600" dirty="0" smtClean="0"/>
                        <a:t>의 이름과 일치하지 않는다</a:t>
                      </a:r>
                      <a:r>
                        <a:rPr lang="en-US" altLang="ko-KR" sz="1600" dirty="0" smtClean="0"/>
                        <a:t>.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8156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Public</a:t>
                      </a:r>
                      <a:r>
                        <a:rPr lang="en-US" altLang="ko-KR" sz="1600" baseline="0" dirty="0" smtClean="0"/>
                        <a:t> class Hello2 { }</a:t>
                      </a:r>
                    </a:p>
                    <a:p>
                      <a:pPr latinLnBrk="1"/>
                      <a:r>
                        <a:rPr lang="en-US" altLang="ko-KR" sz="1600" baseline="0" dirty="0" smtClean="0"/>
                        <a:t>         class Hello3 { }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파일명 </a:t>
                      </a:r>
                      <a:r>
                        <a:rPr lang="en-US" altLang="ko-KR" sz="1600" dirty="0" smtClean="0"/>
                        <a:t>: hello2.java</a:t>
                      </a:r>
                      <a:r>
                        <a:rPr lang="en-US" altLang="ko-KR" sz="1600" baseline="0" dirty="0" smtClean="0"/>
                        <a:t> </a:t>
                      </a:r>
                      <a:r>
                        <a:rPr lang="en-US" altLang="ko-KR" sz="1600" baseline="0" dirty="0" smtClean="0"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600" dirty="0" smtClean="0"/>
                        <a:t>소스파일의 이름과 </a:t>
                      </a:r>
                      <a:r>
                        <a:rPr lang="en-US" altLang="ko-KR" sz="1600" dirty="0" smtClean="0"/>
                        <a:t>public class</a:t>
                      </a:r>
                      <a:r>
                        <a:rPr lang="ko-KR" altLang="en-US" sz="1600" dirty="0" smtClean="0"/>
                        <a:t>의 이름이 일치하지 않는다</a:t>
                      </a:r>
                      <a:r>
                        <a:rPr lang="en-US" altLang="ko-KR" sz="1600" dirty="0" smtClean="0"/>
                        <a:t>. </a:t>
                      </a:r>
                      <a:r>
                        <a:rPr lang="ko-KR" altLang="en-US" sz="1600" dirty="0" smtClean="0"/>
                        <a:t>대소문자를 구분하므로 대소문자까지 일치해야 한다</a:t>
                      </a:r>
                      <a:r>
                        <a:rPr lang="en-US" altLang="ko-KR" sz="1600" dirty="0" smtClean="0"/>
                        <a:t>. </a:t>
                      </a:r>
                      <a:r>
                        <a:rPr lang="ko-KR" altLang="en-US" sz="1600" dirty="0" smtClean="0"/>
                        <a:t>그래서 소스파일의 이름에서 </a:t>
                      </a:r>
                      <a:r>
                        <a:rPr lang="en-US" altLang="ko-KR" sz="1600" dirty="0" smtClean="0"/>
                        <a:t>‘h’</a:t>
                      </a:r>
                      <a:r>
                        <a:rPr lang="ko-KR" altLang="en-US" sz="1600" dirty="0" smtClean="0"/>
                        <a:t>를 </a:t>
                      </a:r>
                      <a:r>
                        <a:rPr lang="en-US" altLang="ko-KR" sz="1600" dirty="0" smtClean="0"/>
                        <a:t>‘H’</a:t>
                      </a:r>
                      <a:r>
                        <a:rPr lang="ko-KR" altLang="en-US" sz="1600" dirty="0" smtClean="0"/>
                        <a:t>로 바꿔야 한다</a:t>
                      </a:r>
                      <a:r>
                        <a:rPr lang="en-US" altLang="ko-KR" sz="1600" dirty="0" smtClean="0"/>
                        <a:t>.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37469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프로그램은 </a:t>
            </a:r>
            <a:r>
              <a:rPr lang="ko-KR" altLang="en-US" dirty="0"/>
              <a:t>기억 공간에 데이터를 보관하고</a:t>
            </a:r>
            <a:r>
              <a:rPr lang="en-US" altLang="ko-KR" dirty="0"/>
              <a:t>, </a:t>
            </a:r>
            <a:r>
              <a:rPr lang="ko-KR" altLang="en-US" dirty="0"/>
              <a:t>각 기억 공간을 변수</a:t>
            </a:r>
            <a:r>
              <a:rPr lang="en-US" altLang="ko-KR" dirty="0"/>
              <a:t>Variable</a:t>
            </a:r>
            <a:r>
              <a:rPr lang="ko-KR" altLang="en-US" dirty="0"/>
              <a:t>로 </a:t>
            </a:r>
            <a:r>
              <a:rPr lang="ko-KR" altLang="en-US" dirty="0" smtClean="0"/>
              <a:t>구분</a:t>
            </a:r>
            <a:endParaRPr lang="en-US" altLang="ko-KR" dirty="0" smtClean="0"/>
          </a:p>
          <a:p>
            <a:r>
              <a:rPr lang="ko-KR" altLang="en-US" dirty="0" smtClean="0"/>
              <a:t>변수는 데이터를 </a:t>
            </a:r>
            <a:r>
              <a:rPr lang="ko-KR" altLang="en-US" dirty="0"/>
              <a:t>담는 상자와 같은 것으로 종류가 </a:t>
            </a:r>
            <a:r>
              <a:rPr lang="ko-KR" altLang="en-US" dirty="0" smtClean="0"/>
              <a:t>다양한데</a:t>
            </a:r>
            <a:endParaRPr lang="en-US" altLang="ko-KR" dirty="0" smtClean="0"/>
          </a:p>
          <a:p>
            <a:r>
              <a:rPr lang="ko-KR" altLang="en-US" dirty="0" smtClean="0"/>
              <a:t>이를 </a:t>
            </a:r>
            <a:r>
              <a:rPr lang="ko-KR" altLang="en-US" dirty="0"/>
              <a:t>구분하려고 데이터 </a:t>
            </a:r>
            <a:r>
              <a:rPr lang="ko-KR" altLang="en-US" dirty="0" smtClean="0"/>
              <a:t>타입을 사용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ko-KR" altLang="en-US" dirty="0"/>
              <a:t>변수의 선언과 초기화</a:t>
            </a:r>
            <a:endParaRPr lang="en-US" altLang="ko-KR" dirty="0"/>
          </a:p>
          <a:p>
            <a:pPr lvl="1"/>
            <a:r>
              <a:rPr lang="ko-KR" altLang="en-US" dirty="0"/>
              <a:t>변수 타입 변수이름  </a:t>
            </a:r>
            <a:endParaRPr lang="en-US" altLang="ko-KR" dirty="0"/>
          </a:p>
          <a:p>
            <a:r>
              <a:rPr lang="ko-KR" altLang="en-US" dirty="0"/>
              <a:t>변수의 초기화 </a:t>
            </a:r>
            <a:endParaRPr lang="en-US" altLang="ko-KR" dirty="0"/>
          </a:p>
          <a:p>
            <a:pPr lvl="1"/>
            <a:r>
              <a:rPr lang="ko-KR" altLang="en-US" dirty="0"/>
              <a:t>변수타입 변수이름</a:t>
            </a:r>
            <a:r>
              <a:rPr lang="en-US" altLang="ko-KR" dirty="0"/>
              <a:t>=</a:t>
            </a:r>
            <a:r>
              <a:rPr lang="ko-KR" altLang="en-US" dirty="0"/>
              <a:t>값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mtClean="0"/>
              <a:t>변수의 개념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smtClean="0"/>
              <a:t>03 </a:t>
            </a:r>
            <a:r>
              <a:rPr lang="ko-KR" altLang="en-US" smtClean="0"/>
              <a:t>변수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173" y="2696766"/>
            <a:ext cx="3871131" cy="2040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103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mtClean="0"/>
              <a:t>변수 사용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/>
              <a:t>03 </a:t>
            </a:r>
            <a:r>
              <a:rPr lang="ko-KR" altLang="en-US" dirty="0"/>
              <a:t>변수</a:t>
            </a:r>
          </a:p>
          <a:p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317" y="2184534"/>
            <a:ext cx="5524500" cy="1952625"/>
          </a:xfrm>
          <a:prstGeom prst="rect">
            <a:avLst/>
          </a:prstGeom>
        </p:spPr>
      </p:pic>
      <p:grpSp>
        <p:nvGrpSpPr>
          <p:cNvPr id="11" name="그룹 10"/>
          <p:cNvGrpSpPr/>
          <p:nvPr/>
        </p:nvGrpSpPr>
        <p:grpSpPr>
          <a:xfrm>
            <a:off x="417811" y="4259541"/>
            <a:ext cx="7899914" cy="2253021"/>
            <a:chOff x="578532" y="4017108"/>
            <a:chExt cx="7899914" cy="2253021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3"/>
            <a:srcRect t="9448" r="27188" b="11707"/>
            <a:stretch/>
          </p:blipFill>
          <p:spPr>
            <a:xfrm>
              <a:off x="578532" y="4017108"/>
              <a:ext cx="5791007" cy="2253021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 rotWithShape="1">
            <a:blip r:embed="rId3"/>
            <a:srcRect l="46968" t="-1267" b="90601"/>
            <a:stretch/>
          </p:blipFill>
          <p:spPr>
            <a:xfrm>
              <a:off x="4260631" y="4212502"/>
              <a:ext cx="4217815" cy="304800"/>
            </a:xfrm>
            <a:prstGeom prst="rect">
              <a:avLst/>
            </a:prstGeom>
          </p:spPr>
        </p:pic>
      </p:grpSp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776" y="939414"/>
            <a:ext cx="5553075" cy="1000125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3"/>
          <a:srcRect l="21659" t="88603" r="27188"/>
          <a:stretch/>
        </p:blipFill>
        <p:spPr>
          <a:xfrm>
            <a:off x="3978885" y="6186900"/>
            <a:ext cx="4068373" cy="325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895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0" dirty="0" smtClean="0"/>
              <a:t>변수에 </a:t>
            </a:r>
            <a:r>
              <a:rPr lang="ko-KR" altLang="en-US" b="0" dirty="0"/>
              <a:t>처음으로 값을 저장하는 </a:t>
            </a:r>
            <a:r>
              <a:rPr lang="ko-KR" altLang="en-US" b="0" dirty="0" smtClean="0"/>
              <a:t>것</a:t>
            </a:r>
            <a:r>
              <a:rPr lang="en-US" altLang="ko-KR" b="0" dirty="0" smtClean="0"/>
              <a:t>.</a:t>
            </a:r>
            <a:endParaRPr lang="en-US" altLang="ko-KR" b="0" dirty="0"/>
          </a:p>
          <a:p>
            <a:r>
              <a:rPr lang="ko-KR" altLang="en-US" b="0" dirty="0"/>
              <a:t>변수의 선언과 동시에 적절한 값으로 초기화 해주는 것이 </a:t>
            </a:r>
            <a:r>
              <a:rPr lang="ko-KR" altLang="en-US" b="0" dirty="0" smtClean="0"/>
              <a:t>좋음</a:t>
            </a:r>
            <a:endParaRPr lang="en-US" altLang="ko-KR" b="0" dirty="0"/>
          </a:p>
          <a:p>
            <a:r>
              <a:rPr lang="ko-KR" altLang="en-US" b="0" dirty="0"/>
              <a:t>변수의 종류에 따라서</a:t>
            </a:r>
            <a:r>
              <a:rPr lang="en-US" altLang="ko-KR" b="0" dirty="0">
                <a:latin typeface="Arial"/>
              </a:rPr>
              <a:t>…</a:t>
            </a:r>
            <a:r>
              <a:rPr lang="en-US" altLang="ko-KR" b="0" dirty="0"/>
              <a:t> </a:t>
            </a:r>
            <a:r>
              <a:rPr lang="ko-KR" altLang="en-US" b="0" dirty="0"/>
              <a:t>각 타입의 기본값으로 자동 초기화되기도 함</a:t>
            </a:r>
            <a:endParaRPr lang="en-US" altLang="ko-KR" b="0" dirty="0"/>
          </a:p>
          <a:p>
            <a:r>
              <a:rPr lang="ko-KR" altLang="en-US" b="0" dirty="0"/>
              <a:t>지역변수는 자동초기화가 되지 </a:t>
            </a:r>
            <a:r>
              <a:rPr lang="ko-KR" altLang="en-US" b="0" dirty="0" smtClean="0"/>
              <a:t>않음</a:t>
            </a:r>
            <a:endParaRPr lang="en-US" altLang="ko-KR" b="0" dirty="0"/>
          </a:p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변수의 초기화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5" name="Group 9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2789911"/>
              </p:ext>
            </p:extLst>
          </p:nvPr>
        </p:nvGraphicFramePr>
        <p:xfrm>
          <a:off x="440796" y="2827867"/>
          <a:ext cx="4211637" cy="3657600"/>
        </p:xfrm>
        <a:graphic>
          <a:graphicData uri="http://schemas.openxmlformats.org/drawingml/2006/table">
            <a:tbl>
              <a:tblPr>
                <a:tableStyleId>{BDBED569-4797-4DF1-A0F4-6AAB3CD982D8}</a:tableStyleId>
              </a:tblPr>
              <a:tblGrid>
                <a:gridCol w="19859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25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800" u="none" strike="noStrike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자료형</a:t>
                      </a:r>
                      <a:endParaRPr kumimoji="1" lang="ko-KR" alt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8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기본값</a:t>
                      </a:r>
                      <a:endParaRPr kumimoji="1" lang="ko-KR" alt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861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boolean</a:t>
                      </a:r>
                      <a:endParaRPr kumimoji="1" lang="en-US" altLang="ko-KR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false</a:t>
                      </a:r>
                      <a:endParaRPr kumimoji="1" lang="en-US" altLang="ko-KR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70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char</a:t>
                      </a:r>
                      <a:endParaRPr kumimoji="1" lang="en-US" altLang="ko-KR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‘\u0000’</a:t>
                      </a:r>
                      <a:endParaRPr kumimoji="1" lang="en-US" altLang="ko-KR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861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byte</a:t>
                      </a:r>
                      <a:endParaRPr kumimoji="1" lang="en-US" altLang="ko-KR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0</a:t>
                      </a:r>
                      <a:endParaRPr kumimoji="1" lang="en-US" altLang="ko-KR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70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short</a:t>
                      </a:r>
                      <a:endParaRPr kumimoji="1" lang="en-US" altLang="ko-KR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0</a:t>
                      </a:r>
                      <a:endParaRPr kumimoji="1" lang="en-US" altLang="ko-KR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70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int</a:t>
                      </a:r>
                      <a:endParaRPr kumimoji="1" lang="en-US" altLang="ko-KR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0</a:t>
                      </a:r>
                      <a:endParaRPr kumimoji="1" lang="en-US" altLang="ko-KR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861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long</a:t>
                      </a:r>
                      <a:endParaRPr kumimoji="1" lang="en-US" altLang="ko-KR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0L</a:t>
                      </a:r>
                      <a:endParaRPr kumimoji="1" lang="en-US" altLang="ko-KR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70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float</a:t>
                      </a:r>
                      <a:endParaRPr kumimoji="1" lang="en-US" altLang="ko-KR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0.0f</a:t>
                      </a:r>
                      <a:endParaRPr kumimoji="1" lang="en-US" altLang="ko-KR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2861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double</a:t>
                      </a:r>
                      <a:endParaRPr kumimoji="1" lang="en-US" altLang="ko-KR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0.0d </a:t>
                      </a:r>
                      <a:r>
                        <a:rPr kumimoji="1" lang="ko-KR" altLang="en-US" sz="18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또는 </a:t>
                      </a:r>
                      <a:r>
                        <a:rPr kumimoji="1" lang="en-US" altLang="ko-KR" sz="18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0.0</a:t>
                      </a:r>
                      <a:endParaRPr kumimoji="1" lang="en-US" altLang="ko-KR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270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800" u="none" strike="noStrike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참조형</a:t>
                      </a:r>
                      <a:r>
                        <a:rPr kumimoji="1" lang="ko-KR" altLang="en-US" sz="18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 변수</a:t>
                      </a:r>
                      <a:endParaRPr kumimoji="1" lang="ko-KR" alt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null</a:t>
                      </a:r>
                      <a:endParaRPr kumimoji="1" lang="en-US" altLang="ko-KR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6" name="Text Box 92"/>
          <p:cNvSpPr txBox="1">
            <a:spLocks noChangeArrowheads="1"/>
          </p:cNvSpPr>
          <p:nvPr/>
        </p:nvSpPr>
        <p:spPr bwMode="auto">
          <a:xfrm>
            <a:off x="5111748" y="2819224"/>
            <a:ext cx="3598863" cy="3636962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1600" dirty="0" err="1">
                <a:latin typeface="견명조" pitchFamily="18" charset="-127"/>
                <a:ea typeface="견명조" pitchFamily="18" charset="-127"/>
              </a:rPr>
              <a:t>boolean</a:t>
            </a:r>
            <a:r>
              <a:rPr lang="en-US" altLang="ko-KR" sz="1600" dirty="0">
                <a:latin typeface="견명조" pitchFamily="18" charset="-127"/>
                <a:ea typeface="견명조" pitchFamily="18" charset="-127"/>
              </a:rPr>
              <a:t> </a:t>
            </a:r>
            <a:r>
              <a:rPr lang="en-US" altLang="ko-KR" sz="1600" dirty="0" err="1">
                <a:latin typeface="견명조" pitchFamily="18" charset="-127"/>
                <a:ea typeface="견명조" pitchFamily="18" charset="-127"/>
              </a:rPr>
              <a:t>isGood</a:t>
            </a:r>
            <a:r>
              <a:rPr lang="en-US" altLang="ko-KR" sz="1600" dirty="0">
                <a:latin typeface="견명조" pitchFamily="18" charset="-127"/>
                <a:ea typeface="견명조" pitchFamily="18" charset="-127"/>
              </a:rPr>
              <a:t> = false;</a:t>
            </a:r>
          </a:p>
          <a:p>
            <a:pPr>
              <a:spcBef>
                <a:spcPct val="50000"/>
              </a:spcBef>
            </a:pPr>
            <a:r>
              <a:rPr lang="en-US" altLang="ko-KR" sz="1600" dirty="0">
                <a:latin typeface="견명조" pitchFamily="18" charset="-127"/>
                <a:ea typeface="견명조" pitchFamily="18" charset="-127"/>
              </a:rPr>
              <a:t>char grade = </a:t>
            </a:r>
            <a:r>
              <a:rPr lang="en-US" altLang="ko-KR" sz="1600" dirty="0">
                <a:latin typeface="Arial"/>
                <a:ea typeface="견명조" pitchFamily="18" charset="-127"/>
              </a:rPr>
              <a:t>‘</a:t>
            </a:r>
            <a:r>
              <a:rPr lang="en-US" altLang="ko-KR" sz="1600" dirty="0">
                <a:latin typeface="견명조" pitchFamily="18" charset="-127"/>
                <a:ea typeface="견명조" pitchFamily="18" charset="-127"/>
              </a:rPr>
              <a:t> </a:t>
            </a:r>
            <a:r>
              <a:rPr lang="en-US" altLang="ko-KR" sz="1600" dirty="0">
                <a:latin typeface="Arial"/>
                <a:ea typeface="견명조" pitchFamily="18" charset="-127"/>
              </a:rPr>
              <a:t>‘</a:t>
            </a:r>
            <a:r>
              <a:rPr lang="en-US" altLang="ko-KR" sz="1600" dirty="0">
                <a:latin typeface="견명조" pitchFamily="18" charset="-127"/>
                <a:ea typeface="견명조" pitchFamily="18" charset="-127"/>
              </a:rPr>
              <a:t>;  // </a:t>
            </a:r>
            <a:r>
              <a:rPr lang="ko-KR" altLang="en-US" sz="1600" dirty="0">
                <a:latin typeface="견명조" pitchFamily="18" charset="-127"/>
                <a:ea typeface="견명조" pitchFamily="18" charset="-127"/>
              </a:rPr>
              <a:t>공백</a:t>
            </a:r>
          </a:p>
          <a:p>
            <a:pPr>
              <a:spcBef>
                <a:spcPct val="50000"/>
              </a:spcBef>
            </a:pPr>
            <a:r>
              <a:rPr lang="en-US" altLang="ko-KR" sz="1600" dirty="0">
                <a:latin typeface="견명조" pitchFamily="18" charset="-127"/>
                <a:ea typeface="견명조" pitchFamily="18" charset="-127"/>
              </a:rPr>
              <a:t>byte b = 0;</a:t>
            </a:r>
          </a:p>
          <a:p>
            <a:pPr>
              <a:spcBef>
                <a:spcPct val="50000"/>
              </a:spcBef>
            </a:pPr>
            <a:r>
              <a:rPr lang="en-US" altLang="ko-KR" sz="1600" dirty="0">
                <a:latin typeface="견명조" pitchFamily="18" charset="-127"/>
                <a:ea typeface="견명조" pitchFamily="18" charset="-127"/>
              </a:rPr>
              <a:t>short s = 0;</a:t>
            </a:r>
          </a:p>
          <a:p>
            <a:pPr>
              <a:spcBef>
                <a:spcPct val="50000"/>
              </a:spcBef>
            </a:pPr>
            <a:r>
              <a:rPr lang="en-US" altLang="ko-KR" sz="1600" dirty="0" err="1">
                <a:latin typeface="견명조" pitchFamily="18" charset="-127"/>
                <a:ea typeface="견명조" pitchFamily="18" charset="-127"/>
              </a:rPr>
              <a:t>int</a:t>
            </a:r>
            <a:r>
              <a:rPr lang="en-US" altLang="ko-KR" sz="1600" dirty="0">
                <a:latin typeface="견명조" pitchFamily="18" charset="-127"/>
                <a:ea typeface="견명조" pitchFamily="18" charset="-127"/>
              </a:rPr>
              <a:t> </a:t>
            </a:r>
            <a:r>
              <a:rPr lang="en-US" altLang="ko-KR" sz="1600" dirty="0" err="1">
                <a:latin typeface="견명조" pitchFamily="18" charset="-127"/>
                <a:ea typeface="견명조" pitchFamily="18" charset="-127"/>
              </a:rPr>
              <a:t>i</a:t>
            </a:r>
            <a:r>
              <a:rPr lang="en-US" altLang="ko-KR" sz="1600" dirty="0">
                <a:latin typeface="견명조" pitchFamily="18" charset="-127"/>
                <a:ea typeface="견명조" pitchFamily="18" charset="-127"/>
              </a:rPr>
              <a:t> = 0;</a:t>
            </a:r>
          </a:p>
          <a:p>
            <a:pPr>
              <a:spcBef>
                <a:spcPct val="50000"/>
              </a:spcBef>
            </a:pPr>
            <a:r>
              <a:rPr lang="en-US" altLang="ko-KR" sz="1600" dirty="0">
                <a:latin typeface="견명조" pitchFamily="18" charset="-127"/>
                <a:ea typeface="견명조" pitchFamily="18" charset="-127"/>
              </a:rPr>
              <a:t>long l = 0;   // 0L</a:t>
            </a:r>
            <a:r>
              <a:rPr lang="ko-KR" altLang="en-US" sz="1600" dirty="0">
                <a:latin typeface="견명조" pitchFamily="18" charset="-127"/>
                <a:ea typeface="견명조" pitchFamily="18" charset="-127"/>
              </a:rPr>
              <a:t>로 자동변환</a:t>
            </a:r>
          </a:p>
          <a:p>
            <a:pPr>
              <a:spcBef>
                <a:spcPct val="50000"/>
              </a:spcBef>
            </a:pPr>
            <a:r>
              <a:rPr lang="en-US" altLang="ko-KR" sz="1600" dirty="0">
                <a:latin typeface="견명조" pitchFamily="18" charset="-127"/>
                <a:ea typeface="견명조" pitchFamily="18" charset="-127"/>
              </a:rPr>
              <a:t>float f = 0;  // 0.0f</a:t>
            </a:r>
            <a:r>
              <a:rPr lang="ko-KR" altLang="en-US" sz="1600" dirty="0">
                <a:latin typeface="견명조" pitchFamily="18" charset="-127"/>
                <a:ea typeface="견명조" pitchFamily="18" charset="-127"/>
              </a:rPr>
              <a:t>로 자동변환</a:t>
            </a:r>
          </a:p>
          <a:p>
            <a:pPr>
              <a:spcBef>
                <a:spcPct val="50000"/>
              </a:spcBef>
            </a:pPr>
            <a:r>
              <a:rPr lang="en-US" altLang="ko-KR" sz="1600" dirty="0">
                <a:latin typeface="견명조" pitchFamily="18" charset="-127"/>
                <a:ea typeface="견명조" pitchFamily="18" charset="-127"/>
              </a:rPr>
              <a:t>double d = 0; // 0.0</a:t>
            </a:r>
            <a:r>
              <a:rPr lang="ko-KR" altLang="en-US" sz="1600" dirty="0">
                <a:latin typeface="견명조" pitchFamily="18" charset="-127"/>
                <a:ea typeface="견명조" pitchFamily="18" charset="-127"/>
              </a:rPr>
              <a:t>로 자동변환</a:t>
            </a:r>
          </a:p>
          <a:p>
            <a:pPr>
              <a:spcBef>
                <a:spcPct val="50000"/>
              </a:spcBef>
            </a:pPr>
            <a:r>
              <a:rPr lang="en-US" altLang="ko-KR" sz="1600" dirty="0">
                <a:latin typeface="견명조" pitchFamily="18" charset="-127"/>
                <a:ea typeface="견명조" pitchFamily="18" charset="-127"/>
              </a:rPr>
              <a:t>String s1 = null;</a:t>
            </a:r>
          </a:p>
          <a:p>
            <a:pPr>
              <a:spcBef>
                <a:spcPct val="50000"/>
              </a:spcBef>
            </a:pPr>
            <a:r>
              <a:rPr lang="en-US" altLang="ko-KR" sz="1600" dirty="0">
                <a:latin typeface="견명조" pitchFamily="18" charset="-127"/>
                <a:ea typeface="견명조" pitchFamily="18" charset="-127"/>
              </a:rPr>
              <a:t>String s2 = </a:t>
            </a:r>
            <a:r>
              <a:rPr lang="en-US" altLang="ko-KR" sz="1600" dirty="0">
                <a:latin typeface="Arial"/>
                <a:ea typeface="견명조" pitchFamily="18" charset="-127"/>
              </a:rPr>
              <a:t>“”</a:t>
            </a:r>
            <a:r>
              <a:rPr lang="en-US" altLang="ko-KR" sz="1600" dirty="0">
                <a:latin typeface="견명조" pitchFamily="18" charset="-127"/>
                <a:ea typeface="견명조" pitchFamily="18" charset="-127"/>
              </a:rPr>
              <a:t>; // </a:t>
            </a:r>
            <a:r>
              <a:rPr lang="ko-KR" altLang="en-US" sz="1600" dirty="0">
                <a:latin typeface="견명조" pitchFamily="18" charset="-127"/>
                <a:ea typeface="견명조" pitchFamily="18" charset="-127"/>
              </a:rPr>
              <a:t>빈 문자열</a:t>
            </a:r>
          </a:p>
        </p:txBody>
      </p:sp>
    </p:spTree>
    <p:extLst>
      <p:ext uri="{BB962C8B-B14F-4D97-AF65-F5344CB8AC3E}">
        <p14:creationId xmlns:p14="http://schemas.microsoft.com/office/powerpoint/2010/main" val="3095946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 autoUpdateAnimBg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데이터 타입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892" y="3738567"/>
            <a:ext cx="6480000" cy="302247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792" y="905960"/>
            <a:ext cx="5400000" cy="2674563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6007202" y="1506974"/>
            <a:ext cx="1210588" cy="276999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1200" dirty="0">
                <a:latin typeface="HY강B" panose="02030600000101010101" pitchFamily="18" charset="-127"/>
                <a:ea typeface="HY강B" panose="02030600000101010101" pitchFamily="18" charset="-127"/>
              </a:rPr>
              <a:t>실제 값을 저장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5388821" y="2462697"/>
            <a:ext cx="3439089" cy="55399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12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기본형을 </a:t>
            </a:r>
            <a:r>
              <a:rPr lang="ko-KR" altLang="en-US" sz="1200" dirty="0">
                <a:latin typeface="HY강B" panose="02030600000101010101" pitchFamily="18" charset="-127"/>
                <a:ea typeface="HY강B" panose="02030600000101010101" pitchFamily="18" charset="-127"/>
              </a:rPr>
              <a:t>제외한 나머지</a:t>
            </a:r>
            <a:r>
              <a:rPr lang="en-US" altLang="ko-KR" sz="1200" dirty="0">
                <a:latin typeface="HY강B" panose="02030600000101010101" pitchFamily="18" charset="-127"/>
                <a:ea typeface="HY강B" panose="02030600000101010101" pitchFamily="18" charset="-127"/>
              </a:rPr>
              <a:t>(String, System </a:t>
            </a:r>
            <a:r>
              <a:rPr lang="ko-KR" altLang="en-US" sz="1200" dirty="0">
                <a:latin typeface="HY강B" panose="02030600000101010101" pitchFamily="18" charset="-127"/>
                <a:ea typeface="HY강B" panose="02030600000101010101" pitchFamily="18" charset="-127"/>
              </a:rPr>
              <a:t>등</a:t>
            </a:r>
            <a:r>
              <a:rPr lang="en-US" altLang="ko-KR" sz="12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)</a:t>
            </a:r>
          </a:p>
          <a:p>
            <a:pPr>
              <a:spcBef>
                <a:spcPct val="50000"/>
              </a:spcBef>
            </a:pPr>
            <a:r>
              <a:rPr lang="ko-KR" altLang="en-US" sz="1200" dirty="0">
                <a:latin typeface="HY강B" panose="02030600000101010101" pitchFamily="18" charset="-127"/>
                <a:ea typeface="HY강B" panose="02030600000101010101" pitchFamily="18" charset="-127"/>
              </a:rPr>
              <a:t>객체의 주소를 저장</a:t>
            </a:r>
            <a:r>
              <a:rPr lang="en-US" altLang="ko-KR" sz="1200" dirty="0">
                <a:latin typeface="HY강B" panose="02030600000101010101" pitchFamily="18" charset="-127"/>
                <a:ea typeface="HY강B" panose="02030600000101010101" pitchFamily="18" charset="-127"/>
              </a:rPr>
              <a:t>(4 byte, 0x00000000~0xffffffff</a:t>
            </a:r>
            <a:r>
              <a:rPr lang="en-US" altLang="ko-KR" sz="12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)</a:t>
            </a:r>
            <a:endParaRPr lang="en-US" altLang="ko-KR" sz="1200" dirty="0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9" name="내용 개체 틀 4"/>
          <p:cNvSpPr>
            <a:spLocks noGrp="1"/>
          </p:cNvSpPr>
          <p:nvPr>
            <p:ph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smtClean="0"/>
              <a:t>03 </a:t>
            </a:r>
            <a:r>
              <a:rPr lang="ko-KR" altLang="en-US" smtClean="0"/>
              <a:t>변수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00421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특징</a:t>
            </a:r>
            <a:endParaRPr lang="en-US" altLang="ko-KR" dirty="0"/>
          </a:p>
          <a:p>
            <a:pPr lvl="1"/>
            <a:r>
              <a:rPr lang="ko-KR" altLang="en-US" dirty="0"/>
              <a:t>기본 타입의 크기는 </a:t>
            </a:r>
            <a:r>
              <a:rPr lang="en-US" altLang="ko-KR" dirty="0"/>
              <a:t>CPU</a:t>
            </a:r>
            <a:r>
              <a:rPr lang="ko-KR" altLang="en-US" dirty="0"/>
              <a:t>나 운영체제에 따라 변하지 않음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변수의 저장 값 범위 </a:t>
            </a:r>
            <a:endParaRPr lang="ko-KR" altLang="en-US" dirty="0"/>
          </a:p>
        </p:txBody>
      </p:sp>
      <p:pic>
        <p:nvPicPr>
          <p:cNvPr id="2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829" y="2165034"/>
            <a:ext cx="7948357" cy="29717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내용 개체 틀 4"/>
          <p:cNvSpPr>
            <a:spLocks noGrp="1"/>
          </p:cNvSpPr>
          <p:nvPr>
            <p:ph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smtClean="0"/>
              <a:t>03 </a:t>
            </a:r>
            <a:r>
              <a:rPr lang="ko-KR" altLang="en-US" smtClean="0"/>
              <a:t>변수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78726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74098" y="928558"/>
            <a:ext cx="8640000" cy="5328592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바이트</a:t>
            </a:r>
            <a:r>
              <a:rPr lang="en-US" altLang="ko-KR" dirty="0" smtClean="0"/>
              <a:t> </a:t>
            </a:r>
            <a:r>
              <a:rPr lang="ko-KR" altLang="en-US" dirty="0" smtClean="0"/>
              <a:t>코드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자바 가상 기계에</a:t>
            </a:r>
            <a:r>
              <a:rPr lang="ko-KR" altLang="en-US" dirty="0"/>
              <a:t>서</a:t>
            </a:r>
            <a:r>
              <a:rPr lang="ko-KR" altLang="en-US" dirty="0" smtClean="0"/>
              <a:t> 실행 가능한 바이너리 코드</a:t>
            </a:r>
            <a:endParaRPr lang="en-US" altLang="ko-KR" dirty="0" smtClean="0"/>
          </a:p>
          <a:p>
            <a:pPr lvl="2"/>
            <a:r>
              <a:rPr lang="ko-KR" altLang="en-US" dirty="0"/>
              <a:t>바이트 코드는 컴퓨터 </a:t>
            </a:r>
            <a:r>
              <a:rPr lang="en-US" altLang="ko-KR" dirty="0"/>
              <a:t>CPU</a:t>
            </a:r>
            <a:r>
              <a:rPr lang="ko-KR" altLang="en-US" dirty="0"/>
              <a:t>에 의해 직접 실행되지 않음</a:t>
            </a:r>
            <a:endParaRPr lang="en-US" altLang="ko-KR" dirty="0"/>
          </a:p>
          <a:p>
            <a:pPr lvl="2"/>
            <a:r>
              <a:rPr lang="ko-KR" altLang="en-US" dirty="0" smtClean="0"/>
              <a:t>자바 가상 기계가 작동 중인 플랫폼에서 실행</a:t>
            </a:r>
            <a:endParaRPr lang="en-US" altLang="ko-KR" dirty="0" smtClean="0"/>
          </a:p>
          <a:p>
            <a:pPr lvl="2"/>
            <a:r>
              <a:rPr lang="ko-KR" altLang="en-US" dirty="0"/>
              <a:t>자바 가상 기계가 인터프리터 방식으로 바이트 코드 </a:t>
            </a:r>
            <a:r>
              <a:rPr lang="ko-KR" altLang="en-US" dirty="0" smtClean="0"/>
              <a:t>해석</a:t>
            </a:r>
            <a:endParaRPr lang="en-US" altLang="ko-KR" dirty="0"/>
          </a:p>
          <a:p>
            <a:pPr lvl="1"/>
            <a:r>
              <a:rPr lang="ko-KR" altLang="en-US" dirty="0" smtClean="0"/>
              <a:t>클래스 파일</a:t>
            </a:r>
            <a:r>
              <a:rPr lang="en-US" altLang="ko-KR" dirty="0" smtClean="0"/>
              <a:t>(.class)</a:t>
            </a:r>
            <a:r>
              <a:rPr lang="ko-KR" altLang="en-US" dirty="0" smtClean="0"/>
              <a:t>에 저장</a:t>
            </a:r>
            <a:endParaRPr lang="en-US" altLang="ko-KR" dirty="0" smtClean="0"/>
          </a:p>
          <a:p>
            <a:r>
              <a:rPr lang="ko-KR" altLang="en-US" dirty="0" smtClean="0"/>
              <a:t>자바 가상 기계</a:t>
            </a:r>
            <a:r>
              <a:rPr lang="en-US" altLang="ko-KR" dirty="0" smtClean="0"/>
              <a:t>(JVM : Java Virtual Machine)</a:t>
            </a:r>
          </a:p>
          <a:p>
            <a:pPr lvl="1"/>
            <a:r>
              <a:rPr lang="ko-KR" altLang="en-US" dirty="0" smtClean="0"/>
              <a:t>각기 다른 플랫폼에 설치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동일한 자바 실행 환경 제공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자바 가상 기계 자체는 플랫폼에 종속적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자바 가상 기계는 플랫폼마다 각각 작성됨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자바 가상 기계 개발 및</a:t>
            </a:r>
            <a:r>
              <a:rPr lang="en-US" altLang="ko-KR" dirty="0" smtClean="0"/>
              <a:t> </a:t>
            </a:r>
            <a:r>
              <a:rPr lang="ko-KR" altLang="en-US" dirty="0" smtClean="0"/>
              <a:t>공급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자바 개발사인 </a:t>
            </a:r>
            <a:r>
              <a:rPr lang="ko-KR" altLang="en-US" dirty="0" err="1" smtClean="0"/>
              <a:t>오라클</a:t>
            </a:r>
            <a:r>
              <a:rPr lang="ko-KR" altLang="en-US" dirty="0" smtClean="0"/>
              <a:t> 외 </a:t>
            </a:r>
            <a:r>
              <a:rPr lang="en-US" altLang="ko-KR" dirty="0" smtClean="0"/>
              <a:t>IBM, MS </a:t>
            </a:r>
            <a:r>
              <a:rPr lang="ko-KR" altLang="en-US" dirty="0" smtClean="0"/>
              <a:t>등 다양한 회사에서 제작 공급</a:t>
            </a:r>
            <a:endParaRPr lang="en-US" altLang="ko-KR" dirty="0" smtClean="0"/>
          </a:p>
          <a:p>
            <a:r>
              <a:rPr lang="ko-KR" altLang="en-US" dirty="0" smtClean="0"/>
              <a:t>자바의 실행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자바 가상 기계가 클래스 파일</a:t>
            </a:r>
            <a:r>
              <a:rPr lang="en-US" altLang="ko-KR" dirty="0" smtClean="0"/>
              <a:t>(.class)</a:t>
            </a:r>
            <a:r>
              <a:rPr lang="ko-KR" altLang="en-US" dirty="0" smtClean="0"/>
              <a:t>의 바이트 코드 실행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자바 가상 기계와 자바 실행 환경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/>
              <a:t>03 </a:t>
            </a:r>
            <a:r>
              <a:rPr lang="ko-KR" altLang="en-US" dirty="0"/>
              <a:t>자바 가상 머신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</p:spPr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1621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/>
              <a:t>리터럴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프로그램에 직접 표현한 값 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프로그램 </a:t>
            </a:r>
            <a:r>
              <a:rPr lang="ko-KR" altLang="en-US" dirty="0"/>
              <a:t>내부에서 값을 정의해 변수를 초기화할 수 있는데</a:t>
            </a:r>
            <a:r>
              <a:rPr lang="en-US" altLang="ko-KR" dirty="0"/>
              <a:t>, </a:t>
            </a:r>
            <a:r>
              <a:rPr lang="ko-KR" altLang="en-US" dirty="0"/>
              <a:t>그 값을 </a:t>
            </a:r>
            <a:r>
              <a:rPr lang="ko-KR" altLang="en-US" dirty="0" err="1" smtClean="0"/>
              <a:t>리터럴</a:t>
            </a:r>
            <a:endParaRPr lang="en-US" altLang="ko-KR" dirty="0" smtClean="0"/>
          </a:p>
          <a:p>
            <a:pPr lvl="1"/>
            <a:endParaRPr lang="ko-KR" altLang="en-US" dirty="0">
              <a:latin typeface="견명조" pitchFamily="18" charset="-127"/>
              <a:ea typeface="견명조" pitchFamily="18" charset="-127"/>
            </a:endParaRPr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r>
              <a:rPr lang="ko-KR" altLang="en-US" dirty="0" smtClean="0"/>
              <a:t>정수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실수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mtClean="0"/>
              <a:t>리터럴</a:t>
            </a:r>
            <a:r>
              <a:rPr lang="en-US" altLang="ko-KR" smtClean="0"/>
              <a:t>, </a:t>
            </a:r>
            <a:r>
              <a:rPr lang="ko-KR" altLang="en-US" smtClean="0"/>
              <a:t>정수</a:t>
            </a:r>
            <a:r>
              <a:rPr lang="en-US" altLang="ko-KR" smtClean="0"/>
              <a:t>, </a:t>
            </a:r>
            <a:r>
              <a:rPr lang="ko-KR" altLang="en-US" smtClean="0"/>
              <a:t>실수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/>
              <a:t>03 </a:t>
            </a:r>
            <a:r>
              <a:rPr lang="ko-KR" altLang="en-US" dirty="0"/>
              <a:t>변수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2481" y="2375752"/>
            <a:ext cx="5292000" cy="190799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2481" y="4644994"/>
            <a:ext cx="6732000" cy="1943806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3372213" y="1475579"/>
            <a:ext cx="302860" cy="316220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3017907" y="2484137"/>
            <a:ext cx="302860" cy="316220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/>
          <p:cNvCxnSpPr>
            <a:stCxn id="3" idx="2"/>
            <a:endCxn id="9" idx="0"/>
          </p:cNvCxnSpPr>
          <p:nvPr/>
        </p:nvCxnSpPr>
        <p:spPr>
          <a:xfrm flipH="1">
            <a:off x="3169337" y="1791799"/>
            <a:ext cx="354306" cy="692338"/>
          </a:xfrm>
          <a:prstGeom prst="line">
            <a:avLst/>
          </a:prstGeom>
          <a:ln w="38100" cmpd="dbl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5606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03 </a:t>
            </a:r>
            <a:r>
              <a:rPr lang="ko-KR" altLang="en-US"/>
              <a:t>변수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mtClean="0"/>
              <a:t>예제</a:t>
            </a:r>
            <a:endParaRPr lang="ko-KR" altLang="en-US" dirty="0"/>
          </a:p>
        </p:txBody>
      </p:sp>
      <p:sp>
        <p:nvSpPr>
          <p:cNvPr id="10" name="내용 개체 틀 9"/>
          <p:cNvSpPr>
            <a:spLocks noGrp="1"/>
          </p:cNvSpPr>
          <p:nvPr>
            <p:ph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/>
              <a:t>03 </a:t>
            </a:r>
            <a:r>
              <a:rPr lang="ko-KR" altLang="en-US" dirty="0"/>
              <a:t>변수</a:t>
            </a:r>
          </a:p>
          <a:p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120" y="901691"/>
            <a:ext cx="7164000" cy="541772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7637" y="5619018"/>
            <a:ext cx="3312000" cy="979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608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문자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ko-KR" altLang="en-US" dirty="0" smtClean="0"/>
              <a:t>문자열    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String s = “Hello”;</a:t>
            </a:r>
          </a:p>
          <a:p>
            <a:r>
              <a:rPr lang="ko-KR" altLang="en-US" dirty="0" smtClean="0"/>
              <a:t>논리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특수문자</a:t>
            </a:r>
            <a:endParaRPr lang="en-US" altLang="ko-KR" dirty="0" smtClean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mtClean="0"/>
              <a:t>문자</a:t>
            </a:r>
            <a:r>
              <a:rPr lang="en-US" altLang="ko-KR" smtClean="0"/>
              <a:t>, </a:t>
            </a:r>
            <a:r>
              <a:rPr lang="ko-KR" altLang="en-US" smtClean="0"/>
              <a:t>논리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/>
              <a:t>03 </a:t>
            </a:r>
            <a:r>
              <a:rPr lang="ko-KR" altLang="en-US"/>
              <a:t>변수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9125" y="849189"/>
            <a:ext cx="5729818" cy="144684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2680" y="3046089"/>
            <a:ext cx="6166527" cy="572065"/>
          </a:xfrm>
          <a:prstGeom prst="rect">
            <a:avLst/>
          </a:prstGeom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2680" y="3693790"/>
            <a:ext cx="5762707" cy="2764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568744" y="4683023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mtClean="0">
                <a:solidFill>
                  <a:srgbClr val="FF0000"/>
                </a:solidFill>
              </a:rPr>
              <a:t>줄바꿈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0862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03 </a:t>
            </a:r>
            <a:r>
              <a:rPr lang="ko-KR" altLang="en-US"/>
              <a:t>변수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mtClean="0"/>
              <a:t>예제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/>
              <a:t>03 </a:t>
            </a:r>
            <a:r>
              <a:rPr lang="ko-KR" altLang="en-US" dirty="0"/>
              <a:t>변수</a:t>
            </a:r>
          </a:p>
          <a:p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622" y="890221"/>
            <a:ext cx="8086725" cy="573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232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상수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프로그램 </a:t>
            </a:r>
            <a:r>
              <a:rPr lang="ko-KR" altLang="en-US" dirty="0"/>
              <a:t>실행 중 변경할 수 없는 데이터를 담는 </a:t>
            </a:r>
            <a:r>
              <a:rPr lang="ko-KR" altLang="en-US" dirty="0" smtClean="0"/>
              <a:t>변수</a:t>
            </a:r>
            <a:endParaRPr lang="en-US" altLang="ko-KR" dirty="0" smtClean="0"/>
          </a:p>
          <a:p>
            <a:pPr lvl="1"/>
            <a:r>
              <a:rPr lang="ko-KR" altLang="en-US" dirty="0">
                <a:latin typeface="견명조" pitchFamily="18" charset="-127"/>
                <a:ea typeface="견명조" pitchFamily="18" charset="-127"/>
              </a:rPr>
              <a:t>한 번만 값을 저장할 수 있는 </a:t>
            </a:r>
            <a:r>
              <a:rPr lang="ko-KR" altLang="en-US" dirty="0" smtClean="0">
                <a:latin typeface="견명조" pitchFamily="18" charset="-127"/>
                <a:ea typeface="견명조" pitchFamily="18" charset="-127"/>
              </a:rPr>
              <a:t>공간</a:t>
            </a:r>
            <a:endParaRPr lang="ko-KR" altLang="en-US" dirty="0"/>
          </a:p>
          <a:p>
            <a:pPr lvl="1"/>
            <a:r>
              <a:rPr lang="ko-KR" altLang="en-US" dirty="0"/>
              <a:t>예를 들어 원주율 값</a:t>
            </a:r>
            <a:r>
              <a:rPr lang="en-US" altLang="ko-KR" dirty="0"/>
              <a:t>(3.14159)</a:t>
            </a:r>
            <a:r>
              <a:rPr lang="ko-KR" altLang="en-US" dirty="0"/>
              <a:t>이나 빛의 속도</a:t>
            </a:r>
            <a:r>
              <a:rPr lang="en-US" altLang="ko-KR" dirty="0"/>
              <a:t>(3×10</a:t>
            </a:r>
            <a:r>
              <a:rPr lang="en-US" altLang="ko-KR" baseline="30000" dirty="0"/>
              <a:t>8</a:t>
            </a:r>
            <a:r>
              <a:rPr lang="en-US" altLang="ko-KR" dirty="0"/>
              <a:t>m/s) </a:t>
            </a:r>
            <a:r>
              <a:rPr lang="ko-KR" altLang="en-US" dirty="0"/>
              <a:t>등</a:t>
            </a:r>
          </a:p>
          <a:p>
            <a:pPr lvl="1"/>
            <a:r>
              <a:rPr lang="ko-KR" altLang="en-US" dirty="0"/>
              <a:t>상수 이름은 변수와 구분하려고 모두 대문자로 </a:t>
            </a:r>
            <a:r>
              <a:rPr lang="ko-KR" altLang="en-US" dirty="0" smtClean="0"/>
              <a:t>표기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반드시 </a:t>
            </a:r>
            <a:r>
              <a:rPr lang="en-US" altLang="ko-KR" dirty="0" smtClean="0"/>
              <a:t>final </a:t>
            </a:r>
            <a:r>
              <a:rPr lang="ko-KR" altLang="en-US" dirty="0"/>
              <a:t>키워드로 </a:t>
            </a:r>
            <a:r>
              <a:rPr lang="ko-KR" altLang="en-US" dirty="0" smtClean="0"/>
              <a:t>지정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상수와 </a:t>
            </a:r>
            <a:r>
              <a:rPr lang="ko-KR" altLang="en-US" dirty="0" err="1" smtClean="0"/>
              <a:t>리터럴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mtClean="0"/>
              <a:t>상수</a:t>
            </a:r>
            <a:r>
              <a:rPr lang="en-US" altLang="ko-KR" smtClean="0"/>
              <a:t>, </a:t>
            </a:r>
            <a:r>
              <a:rPr lang="ko-KR" altLang="en-US" smtClean="0"/>
              <a:t>리터럴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/>
              <a:t>03 </a:t>
            </a:r>
            <a:r>
              <a:rPr lang="ko-KR" altLang="en-US"/>
              <a:t>변수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803" y="4330752"/>
            <a:ext cx="7277100" cy="20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016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0" dirty="0">
                <a:latin typeface="+mn-ea"/>
                <a:ea typeface="+mn-ea"/>
              </a:rPr>
              <a:t>값의 타입을 다른 타입으로 변환하는 것이다</a:t>
            </a:r>
            <a:r>
              <a:rPr lang="en-US" altLang="ko-KR" b="0" dirty="0">
                <a:latin typeface="+mn-ea"/>
                <a:ea typeface="+mn-ea"/>
              </a:rPr>
              <a:t>.</a:t>
            </a:r>
          </a:p>
          <a:p>
            <a:r>
              <a:rPr lang="ko-KR" altLang="en-US" b="0" dirty="0" smtClean="0">
                <a:latin typeface="+mn-ea"/>
                <a:ea typeface="+mn-ea"/>
              </a:rPr>
              <a:t>자동 타입 변환 </a:t>
            </a:r>
            <a:r>
              <a:rPr lang="en-US" altLang="ko-KR" b="0" dirty="0" smtClean="0">
                <a:latin typeface="+mn-ea"/>
                <a:ea typeface="+mn-ea"/>
              </a:rPr>
              <a:t>:</a:t>
            </a:r>
            <a:r>
              <a:rPr lang="ko-KR" altLang="en-US" b="0" dirty="0" smtClean="0">
                <a:latin typeface="+mn-ea"/>
                <a:ea typeface="+mn-ea"/>
              </a:rPr>
              <a:t>작은 </a:t>
            </a:r>
            <a:r>
              <a:rPr lang="ko-KR" altLang="en-US" b="0" dirty="0">
                <a:latin typeface="+mn-ea"/>
                <a:ea typeface="+mn-ea"/>
              </a:rPr>
              <a:t>타입에서 </a:t>
            </a:r>
            <a:r>
              <a:rPr lang="ko-KR" altLang="en-US" b="0" dirty="0" smtClean="0">
                <a:latin typeface="+mn-ea"/>
                <a:ea typeface="+mn-ea"/>
              </a:rPr>
              <a:t>큰 타입으로 </a:t>
            </a:r>
            <a:r>
              <a:rPr lang="ko-KR" altLang="en-US" b="0" dirty="0">
                <a:latin typeface="+mn-ea"/>
                <a:ea typeface="+mn-ea"/>
              </a:rPr>
              <a:t>변환하는 </a:t>
            </a:r>
            <a:r>
              <a:rPr lang="ko-KR" altLang="en-US" b="0" dirty="0" smtClean="0">
                <a:latin typeface="+mn-ea"/>
                <a:ea typeface="+mn-ea"/>
              </a:rPr>
              <a:t>경우 </a:t>
            </a:r>
            <a:endParaRPr lang="en-US" altLang="ko-KR" b="0" dirty="0" smtClean="0">
              <a:latin typeface="+mn-ea"/>
              <a:ea typeface="+mn-ea"/>
            </a:endParaRPr>
          </a:p>
          <a:p>
            <a:endParaRPr lang="en-US" altLang="ko-KR" b="0" dirty="0">
              <a:latin typeface="+mn-ea"/>
              <a:ea typeface="+mn-ea"/>
            </a:endParaRPr>
          </a:p>
          <a:p>
            <a:endParaRPr lang="en-US" altLang="ko-KR" b="0" dirty="0" smtClean="0">
              <a:latin typeface="+mn-ea"/>
              <a:ea typeface="+mn-ea"/>
            </a:endParaRPr>
          </a:p>
          <a:p>
            <a:endParaRPr lang="en-US" altLang="ko-KR" b="0" dirty="0">
              <a:latin typeface="+mn-ea"/>
              <a:ea typeface="+mn-ea"/>
            </a:endParaRPr>
          </a:p>
          <a:p>
            <a:endParaRPr lang="en-US" altLang="ko-KR" b="0" dirty="0" smtClean="0">
              <a:latin typeface="+mn-ea"/>
              <a:ea typeface="+mn-ea"/>
            </a:endParaRPr>
          </a:p>
          <a:p>
            <a:endParaRPr lang="en-US" altLang="ko-KR" b="0" dirty="0">
              <a:latin typeface="+mn-ea"/>
              <a:ea typeface="+mn-ea"/>
            </a:endParaRPr>
          </a:p>
          <a:p>
            <a:endParaRPr lang="en-US" altLang="ko-KR" b="0" dirty="0" smtClean="0">
              <a:latin typeface="+mn-ea"/>
              <a:ea typeface="+mn-ea"/>
            </a:endParaRPr>
          </a:p>
          <a:p>
            <a:endParaRPr lang="en-US" altLang="ko-KR" b="0" dirty="0" smtClean="0">
              <a:latin typeface="+mn-ea"/>
              <a:ea typeface="+mn-ea"/>
            </a:endParaRPr>
          </a:p>
          <a:p>
            <a:endParaRPr lang="en-US" altLang="ko-KR" sz="700" b="0" dirty="0" smtClean="0">
              <a:latin typeface="+mn-ea"/>
              <a:ea typeface="+mn-ea"/>
            </a:endParaRPr>
          </a:p>
          <a:p>
            <a:endParaRPr lang="en-US" altLang="ko-KR" sz="700" b="0" dirty="0">
              <a:latin typeface="+mn-ea"/>
              <a:ea typeface="+mn-ea"/>
            </a:endParaRPr>
          </a:p>
          <a:p>
            <a:endParaRPr lang="en-US" altLang="ko-KR" sz="700" b="0" dirty="0" smtClean="0">
              <a:latin typeface="+mn-ea"/>
              <a:ea typeface="+mn-ea"/>
            </a:endParaRPr>
          </a:p>
          <a:p>
            <a:endParaRPr lang="en-US" altLang="ko-KR" b="0" dirty="0" smtClean="0">
              <a:latin typeface="+mn-ea"/>
              <a:ea typeface="+mn-ea"/>
            </a:endParaRPr>
          </a:p>
          <a:p>
            <a:endParaRPr lang="ko-KR" altLang="en-US" b="0" dirty="0">
              <a:latin typeface="+mn-ea"/>
              <a:ea typeface="+mn-ea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타입 변환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/>
              <a:t>03 </a:t>
            </a:r>
            <a:r>
              <a:rPr lang="ko-KR" altLang="en-US"/>
              <a:t>변수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944" y="3160534"/>
            <a:ext cx="6276975" cy="1038225"/>
          </a:xfrm>
          <a:prstGeom prst="rect">
            <a:avLst/>
          </a:prstGeom>
        </p:spPr>
      </p:pic>
      <p:pic>
        <p:nvPicPr>
          <p:cNvPr id="10" name="Picture 7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59" r="31854" b="12755"/>
          <a:stretch/>
        </p:blipFill>
        <p:spPr bwMode="auto">
          <a:xfrm>
            <a:off x="848359" y="1865739"/>
            <a:ext cx="2043954" cy="9491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1" name="그룹 1"/>
          <p:cNvGrpSpPr>
            <a:grpSpLocks/>
          </p:cNvGrpSpPr>
          <p:nvPr/>
        </p:nvGrpSpPr>
        <p:grpSpPr bwMode="auto">
          <a:xfrm>
            <a:off x="236415" y="4293037"/>
            <a:ext cx="3616325" cy="1960184"/>
            <a:chOff x="421541" y="1724533"/>
            <a:chExt cx="3617059" cy="1961294"/>
          </a:xfrm>
        </p:grpSpPr>
        <p:grpSp>
          <p:nvGrpSpPr>
            <p:cNvPr id="12" name="그룹 11"/>
            <p:cNvGrpSpPr/>
            <p:nvPr/>
          </p:nvGrpSpPr>
          <p:grpSpPr>
            <a:xfrm>
              <a:off x="421541" y="1724533"/>
              <a:ext cx="3617059" cy="1961294"/>
              <a:chOff x="315932" y="3570461"/>
              <a:chExt cx="3617059" cy="1961294"/>
            </a:xfrm>
            <a:solidFill>
              <a:schemeClr val="accent3">
                <a:lumMod val="40000"/>
                <a:lumOff val="60000"/>
              </a:schemeClr>
            </a:solidFill>
          </p:grpSpPr>
          <p:sp>
            <p:nvSpPr>
              <p:cNvPr id="15" name="TextBox 14"/>
              <p:cNvSpPr txBox="1"/>
              <p:nvPr/>
            </p:nvSpPr>
            <p:spPr>
              <a:xfrm>
                <a:off x="1124630" y="3570461"/>
                <a:ext cx="2647494" cy="739082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>
                  <a:defRPr/>
                </a:pPr>
                <a:r>
                  <a:rPr lang="en-US" altLang="ko-KR" sz="1400" dirty="0"/>
                  <a:t>long </a:t>
                </a:r>
                <a:r>
                  <a:rPr lang="en-US" altLang="ko-KR" sz="1400" dirty="0" err="1"/>
                  <a:t>var</a:t>
                </a:r>
                <a:r>
                  <a:rPr lang="en-US" altLang="ko-KR" sz="1400" dirty="0"/>
                  <a:t>;</a:t>
                </a:r>
              </a:p>
              <a:p>
                <a:pPr>
                  <a:defRPr/>
                </a:pPr>
                <a:r>
                  <a:rPr lang="en-US" altLang="ko-KR" sz="1400" dirty="0"/>
                  <a:t>byte b = 25;  </a:t>
                </a:r>
                <a:r>
                  <a:rPr lang="en-US" altLang="ko-KR" sz="1400" dirty="0">
                    <a:solidFill>
                      <a:schemeClr val="bg1">
                        <a:lumMod val="50000"/>
                      </a:schemeClr>
                    </a:solidFill>
                  </a:rPr>
                  <a:t>//0x19</a:t>
                </a:r>
              </a:p>
              <a:p>
                <a:pPr>
                  <a:defRPr/>
                </a:pPr>
                <a:r>
                  <a:rPr lang="en-US" altLang="ko-KR" sz="1400" b="1" dirty="0" err="1"/>
                  <a:t>var</a:t>
                </a:r>
                <a:r>
                  <a:rPr lang="en-US" altLang="ko-KR" sz="1400" b="1" dirty="0"/>
                  <a:t>  </a:t>
                </a:r>
                <a:r>
                  <a:rPr lang="en-US" altLang="ko-KR" sz="1400" b="1" dirty="0">
                    <a:solidFill>
                      <a:srgbClr val="FF0000"/>
                    </a:solidFill>
                  </a:rPr>
                  <a:t>= </a:t>
                </a:r>
                <a:r>
                  <a:rPr lang="en-US" altLang="ko-KR" sz="1400" b="1" dirty="0"/>
                  <a:t> b;</a:t>
                </a: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1213616" y="5223804"/>
                <a:ext cx="1502206" cy="307951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>
                  <a:defRPr/>
                </a:pPr>
                <a:r>
                  <a:rPr lang="ko-KR" altLang="en-US" sz="1400" dirty="0">
                    <a:solidFill>
                      <a:srgbClr val="0070C0"/>
                    </a:solidFill>
                  </a:rPr>
                  <a:t>자동타입변환</a:t>
                </a:r>
                <a:endParaRPr lang="en-US" altLang="ko-KR" sz="1400" dirty="0">
                  <a:solidFill>
                    <a:srgbClr val="0070C0"/>
                  </a:solidFill>
                </a:endParaRPr>
              </a:p>
            </p:txBody>
          </p:sp>
          <p:cxnSp>
            <p:nvCxnSpPr>
              <p:cNvPr id="17" name="꺾인 연결선 16"/>
              <p:cNvCxnSpPr/>
              <p:nvPr/>
            </p:nvCxnSpPr>
            <p:spPr>
              <a:xfrm rot="5400000" flipH="1" flipV="1">
                <a:off x="1429223" y="4739098"/>
                <a:ext cx="648072" cy="1588"/>
              </a:xfrm>
              <a:prstGeom prst="bentConnector3">
                <a:avLst>
                  <a:gd name="adj1" fmla="val 50000"/>
                </a:avLst>
              </a:prstGeom>
              <a:grpFill/>
              <a:ln w="19050">
                <a:solidFill>
                  <a:schemeClr val="accent2">
                    <a:lumMod val="75000"/>
                  </a:schemeClr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TextBox 17"/>
              <p:cNvSpPr txBox="1"/>
              <p:nvPr/>
            </p:nvSpPr>
            <p:spPr>
              <a:xfrm>
                <a:off x="2303747" y="4960856"/>
                <a:ext cx="1629244" cy="307951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>
                  <a:defRPr/>
                </a:pPr>
                <a:r>
                  <a:rPr lang="en-US" altLang="ko-KR" sz="1400" dirty="0" smtClean="0">
                    <a:solidFill>
                      <a:srgbClr val="0070C0"/>
                    </a:solidFill>
                  </a:rPr>
                  <a:t>Byte  </a:t>
                </a:r>
                <a:r>
                  <a:rPr lang="ko-KR" altLang="en-US" sz="1400" dirty="0" smtClean="0">
                    <a:solidFill>
                      <a:srgbClr val="0070C0"/>
                    </a:solidFill>
                  </a:rPr>
                  <a:t>타입</a:t>
                </a:r>
                <a:endParaRPr lang="en-US" altLang="ko-KR" sz="1400" dirty="0">
                  <a:solidFill>
                    <a:srgbClr val="0070C0"/>
                  </a:solidFill>
                </a:endParaRP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315932" y="5001206"/>
                <a:ext cx="1224136" cy="307951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>
                  <a:defRPr/>
                </a:pPr>
                <a:r>
                  <a:rPr lang="en-US" altLang="ko-KR" sz="1400" dirty="0" smtClean="0">
                    <a:solidFill>
                      <a:srgbClr val="0070C0"/>
                    </a:solidFill>
                  </a:rPr>
                  <a:t>Long </a:t>
                </a:r>
                <a:r>
                  <a:rPr lang="ko-KR" altLang="en-US" sz="1400" dirty="0" smtClean="0">
                    <a:solidFill>
                      <a:srgbClr val="0070C0"/>
                    </a:solidFill>
                  </a:rPr>
                  <a:t>타입</a:t>
                </a:r>
                <a:endParaRPr lang="en-US" altLang="ko-KR" sz="1400" dirty="0">
                  <a:solidFill>
                    <a:srgbClr val="0070C0"/>
                  </a:solidFill>
                </a:endParaRPr>
              </a:p>
            </p:txBody>
          </p:sp>
        </p:grpSp>
        <p:sp>
          <p:nvSpPr>
            <p:cNvPr id="13" name="자유형 12"/>
            <p:cNvSpPr/>
            <p:nvPr/>
          </p:nvSpPr>
          <p:spPr>
            <a:xfrm>
              <a:off x="1175757" y="2605046"/>
              <a:ext cx="287395" cy="549586"/>
            </a:xfrm>
            <a:custGeom>
              <a:avLst/>
              <a:gdLst>
                <a:gd name="connsiteX0" fmla="*/ 0 w 461555"/>
                <a:gd name="connsiteY0" fmla="*/ 670560 h 670560"/>
                <a:gd name="connsiteX1" fmla="*/ 365760 w 461555"/>
                <a:gd name="connsiteY1" fmla="*/ 287383 h 670560"/>
                <a:gd name="connsiteX2" fmla="*/ 461555 w 461555"/>
                <a:gd name="connsiteY2" fmla="*/ 0 h 670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1555" h="670560">
                  <a:moveTo>
                    <a:pt x="0" y="670560"/>
                  </a:moveTo>
                  <a:cubicBezTo>
                    <a:pt x="144417" y="534851"/>
                    <a:pt x="288834" y="399143"/>
                    <a:pt x="365760" y="287383"/>
                  </a:cubicBezTo>
                  <a:cubicBezTo>
                    <a:pt x="442686" y="175623"/>
                    <a:pt x="452120" y="87811"/>
                    <a:pt x="461555" y="0"/>
                  </a:cubicBezTo>
                </a:path>
              </a:pathLst>
            </a:custGeom>
            <a:noFill/>
            <a:ln>
              <a:solidFill>
                <a:schemeClr val="accent2">
                  <a:lumMod val="75000"/>
                </a:schemeClr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400"/>
            </a:p>
          </p:txBody>
        </p:sp>
        <p:sp>
          <p:nvSpPr>
            <p:cNvPr id="14" name="자유형 13"/>
            <p:cNvSpPr/>
            <p:nvPr/>
          </p:nvSpPr>
          <p:spPr>
            <a:xfrm flipH="1">
              <a:off x="2226895" y="2554217"/>
              <a:ext cx="327091" cy="551174"/>
            </a:xfrm>
            <a:custGeom>
              <a:avLst/>
              <a:gdLst>
                <a:gd name="connsiteX0" fmla="*/ 0 w 461555"/>
                <a:gd name="connsiteY0" fmla="*/ 670560 h 670560"/>
                <a:gd name="connsiteX1" fmla="*/ 365760 w 461555"/>
                <a:gd name="connsiteY1" fmla="*/ 287383 h 670560"/>
                <a:gd name="connsiteX2" fmla="*/ 461555 w 461555"/>
                <a:gd name="connsiteY2" fmla="*/ 0 h 670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1555" h="670560">
                  <a:moveTo>
                    <a:pt x="0" y="670560"/>
                  </a:moveTo>
                  <a:cubicBezTo>
                    <a:pt x="144417" y="534851"/>
                    <a:pt x="288834" y="399143"/>
                    <a:pt x="365760" y="287383"/>
                  </a:cubicBezTo>
                  <a:cubicBezTo>
                    <a:pt x="442686" y="175623"/>
                    <a:pt x="452120" y="87811"/>
                    <a:pt x="461555" y="0"/>
                  </a:cubicBezTo>
                </a:path>
              </a:pathLst>
            </a:custGeom>
            <a:noFill/>
            <a:ln>
              <a:solidFill>
                <a:schemeClr val="accent2">
                  <a:lumMod val="75000"/>
                </a:schemeClr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400"/>
            </a:p>
          </p:txBody>
        </p:sp>
      </p:grp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5885" y="1865739"/>
            <a:ext cx="3828986" cy="1306184"/>
          </a:xfrm>
          <a:prstGeom prst="rect">
            <a:avLst/>
          </a:prstGeom>
        </p:spPr>
      </p:pic>
      <p:grpSp>
        <p:nvGrpSpPr>
          <p:cNvPr id="20" name="그룹 14"/>
          <p:cNvGrpSpPr>
            <a:grpSpLocks/>
          </p:cNvGrpSpPr>
          <p:nvPr/>
        </p:nvGrpSpPr>
        <p:grpSpPr bwMode="auto">
          <a:xfrm>
            <a:off x="4214341" y="4613197"/>
            <a:ext cx="4070350" cy="1139825"/>
            <a:chOff x="4758242" y="3274584"/>
            <a:chExt cx="3485217" cy="1139884"/>
          </a:xfrm>
        </p:grpSpPr>
        <p:sp>
          <p:nvSpPr>
            <p:cNvPr id="21" name="TextBox 15"/>
            <p:cNvSpPr txBox="1">
              <a:spLocks noChangeArrowheads="1"/>
            </p:cNvSpPr>
            <p:nvPr/>
          </p:nvSpPr>
          <p:spPr bwMode="auto">
            <a:xfrm>
              <a:off x="6414425" y="3274584"/>
              <a:ext cx="792088" cy="36933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3pPr>
              <a:lvl4pPr>
                <a:defRPr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4pPr>
              <a:lvl5pPr>
                <a:defRPr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9pPr>
            </a:lstStyle>
            <a:p>
              <a:r>
                <a:rPr lang="en-US" altLang="ko-KR" b="1">
                  <a:latin typeface="돋움" pitchFamily="50" charset="-127"/>
                  <a:ea typeface="돋움" pitchFamily="50" charset="-127"/>
                </a:rPr>
                <a:t>0x19</a:t>
              </a:r>
              <a:endParaRPr lang="ko-KR" altLang="en-US" b="1"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22" name="TextBox 16"/>
            <p:cNvSpPr txBox="1">
              <a:spLocks noChangeArrowheads="1"/>
            </p:cNvSpPr>
            <p:nvPr/>
          </p:nvSpPr>
          <p:spPr bwMode="auto">
            <a:xfrm>
              <a:off x="7309922" y="3282253"/>
              <a:ext cx="322524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3pPr>
              <a:lvl4pPr>
                <a:defRPr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4pPr>
              <a:lvl5pPr>
                <a:defRPr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9pPr>
            </a:lstStyle>
            <a:p>
              <a:r>
                <a:rPr lang="en-US" altLang="ko-KR">
                  <a:latin typeface="돋움" pitchFamily="50" charset="-127"/>
                  <a:ea typeface="돋움" pitchFamily="50" charset="-127"/>
                </a:rPr>
                <a:t>b</a:t>
              </a:r>
              <a:endParaRPr lang="ko-KR" altLang="en-US"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23" name="TextBox 17"/>
            <p:cNvSpPr txBox="1">
              <a:spLocks noChangeArrowheads="1"/>
            </p:cNvSpPr>
            <p:nvPr/>
          </p:nvSpPr>
          <p:spPr bwMode="auto">
            <a:xfrm>
              <a:off x="7710569" y="3320751"/>
              <a:ext cx="498508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3pPr>
              <a:lvl4pPr>
                <a:defRPr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4pPr>
              <a:lvl5pPr>
                <a:defRPr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9pPr>
            </a:lstStyle>
            <a:p>
              <a:r>
                <a:rPr lang="en-US" altLang="ko-KR" sz="1200">
                  <a:latin typeface="돋움" pitchFamily="50" charset="-127"/>
                  <a:ea typeface="돋움" pitchFamily="50" charset="-127"/>
                </a:rPr>
                <a:t>8</a:t>
              </a:r>
              <a:r>
                <a:rPr lang="ko-KR" altLang="en-US" sz="1200">
                  <a:latin typeface="돋움" pitchFamily="50" charset="-127"/>
                  <a:ea typeface="돋움" pitchFamily="50" charset="-127"/>
                </a:rPr>
                <a:t>비트</a:t>
              </a:r>
            </a:p>
          </p:txBody>
        </p:sp>
        <p:sp>
          <p:nvSpPr>
            <p:cNvPr id="24" name="TextBox 18"/>
            <p:cNvSpPr txBox="1">
              <a:spLocks noChangeArrowheads="1"/>
            </p:cNvSpPr>
            <p:nvPr/>
          </p:nvSpPr>
          <p:spPr bwMode="auto">
            <a:xfrm>
              <a:off x="4758242" y="4045136"/>
              <a:ext cx="2448271" cy="36933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3pPr>
              <a:lvl4pPr>
                <a:defRPr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4pPr>
              <a:lvl5pPr>
                <a:defRPr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9pPr>
            </a:lstStyle>
            <a:p>
              <a:r>
                <a:rPr lang="en-US" altLang="ko-KR" dirty="0">
                  <a:latin typeface="돋움" pitchFamily="50" charset="-127"/>
                  <a:ea typeface="돋움" pitchFamily="50" charset="-127"/>
                </a:rPr>
                <a:t>0x000000000000</a:t>
              </a:r>
              <a:r>
                <a:rPr lang="en-US" altLang="ko-KR" b="1" dirty="0">
                  <a:latin typeface="돋움" pitchFamily="50" charset="-127"/>
                  <a:ea typeface="돋움" pitchFamily="50" charset="-127"/>
                </a:rPr>
                <a:t>0019</a:t>
              </a:r>
              <a:endParaRPr lang="ko-KR" altLang="en-US" b="1" dirty="0"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25" name="TextBox 19"/>
            <p:cNvSpPr txBox="1">
              <a:spLocks noChangeArrowheads="1"/>
            </p:cNvSpPr>
            <p:nvPr/>
          </p:nvSpPr>
          <p:spPr bwMode="auto">
            <a:xfrm>
              <a:off x="7229734" y="4010305"/>
              <a:ext cx="49436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3pPr>
              <a:lvl4pPr>
                <a:defRPr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4pPr>
              <a:lvl5pPr>
                <a:defRPr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9pPr>
            </a:lstStyle>
            <a:p>
              <a:r>
                <a:rPr lang="en-US" altLang="ko-KR" dirty="0" err="1">
                  <a:latin typeface="돋움" pitchFamily="50" charset="-127"/>
                  <a:ea typeface="돋움" pitchFamily="50" charset="-127"/>
                </a:rPr>
                <a:t>var</a:t>
              </a:r>
              <a:endParaRPr lang="ko-KR" altLang="en-US" dirty="0"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26" name="TextBox 20"/>
            <p:cNvSpPr txBox="1">
              <a:spLocks noChangeArrowheads="1"/>
            </p:cNvSpPr>
            <p:nvPr/>
          </p:nvSpPr>
          <p:spPr bwMode="auto">
            <a:xfrm>
              <a:off x="7668089" y="4085413"/>
              <a:ext cx="575370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3pPr>
              <a:lvl4pPr>
                <a:defRPr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4pPr>
              <a:lvl5pPr>
                <a:defRPr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9pPr>
            </a:lstStyle>
            <a:p>
              <a:r>
                <a:rPr lang="en-US" altLang="ko-KR" sz="1200">
                  <a:latin typeface="돋움" pitchFamily="50" charset="-127"/>
                  <a:ea typeface="돋움" pitchFamily="50" charset="-127"/>
                </a:rPr>
                <a:t>64</a:t>
              </a:r>
              <a:r>
                <a:rPr lang="ko-KR" altLang="en-US" sz="1200">
                  <a:latin typeface="돋움" pitchFamily="50" charset="-127"/>
                  <a:ea typeface="돋움" pitchFamily="50" charset="-127"/>
                </a:rPr>
                <a:t>비트</a:t>
              </a:r>
            </a:p>
          </p:txBody>
        </p:sp>
        <p:sp>
          <p:nvSpPr>
            <p:cNvPr id="27" name="아래쪽 화살표 26"/>
            <p:cNvSpPr/>
            <p:nvPr/>
          </p:nvSpPr>
          <p:spPr>
            <a:xfrm>
              <a:off x="6250741" y="3684180"/>
              <a:ext cx="1086072" cy="360382"/>
            </a:xfrm>
            <a:prstGeom prst="down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575858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0" dirty="0">
                <a:latin typeface="+mn-ea"/>
              </a:rPr>
              <a:t>강제 타입 변환 </a:t>
            </a:r>
            <a:r>
              <a:rPr lang="en-US" altLang="ko-KR" b="0" dirty="0">
                <a:latin typeface="+mn-ea"/>
              </a:rPr>
              <a:t>:</a:t>
            </a:r>
            <a:r>
              <a:rPr lang="ko-KR" altLang="en-US" b="0" dirty="0"/>
              <a:t>반대로 큰 타입에서 작은 타입으로 형 변환하는 경우에는 반드시 명시적으로 형 변환을 해줘야 </a:t>
            </a:r>
            <a:r>
              <a:rPr lang="ko-KR" altLang="en-US" b="0" dirty="0" smtClean="0"/>
              <a:t>함</a:t>
            </a:r>
            <a:endParaRPr lang="en-US" altLang="ko-KR" b="0" dirty="0" smtClean="0"/>
          </a:p>
          <a:p>
            <a:pPr lvl="1"/>
            <a:r>
              <a:rPr lang="ko-KR" altLang="en-US" sz="2000" dirty="0">
                <a:sym typeface="Wingdings" pitchFamily="2" charset="2"/>
              </a:rPr>
              <a:t>큰 타입을  작은 타입 단위로 쪼개기</a:t>
            </a:r>
            <a:endParaRPr lang="en-US" altLang="ko-KR" sz="2000" dirty="0">
              <a:sym typeface="Wingdings" pitchFamily="2" charset="2"/>
            </a:endParaRPr>
          </a:p>
          <a:p>
            <a:pPr lvl="1"/>
            <a:r>
              <a:rPr lang="ko-KR" altLang="en-US" sz="2000" dirty="0">
                <a:sym typeface="Wingdings" pitchFamily="2" charset="2"/>
              </a:rPr>
              <a:t>끝의 한 부분만 작은 타입으로 강제적 변환</a:t>
            </a:r>
            <a:endParaRPr lang="en-US" altLang="ko-KR" sz="20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ko-KR" altLang="en-US" b="0" dirty="0" smtClean="0"/>
              <a:t> </a:t>
            </a:r>
            <a:endParaRPr lang="en-US" altLang="ko-KR" b="0" dirty="0">
              <a:latin typeface="+mn-ea"/>
            </a:endParaRPr>
          </a:p>
          <a:p>
            <a:endParaRPr lang="en-US" altLang="ko-KR" b="0" dirty="0">
              <a:latin typeface="+mn-ea"/>
            </a:endParaRPr>
          </a:p>
          <a:p>
            <a:endParaRPr lang="en-US" altLang="ko-KR" b="0" dirty="0">
              <a:latin typeface="+mn-ea"/>
            </a:endParaRPr>
          </a:p>
          <a:p>
            <a:r>
              <a:rPr lang="en-US" altLang="ko-KR" b="0" dirty="0" err="1">
                <a:sym typeface="Wingdings" pitchFamily="2" charset="2"/>
              </a:rPr>
              <a:t>int</a:t>
            </a:r>
            <a:r>
              <a:rPr lang="ko-KR" altLang="en-US" b="0" dirty="0">
                <a:sym typeface="Wingdings" pitchFamily="2" charset="2"/>
              </a:rPr>
              <a:t>를  </a:t>
            </a:r>
            <a:r>
              <a:rPr lang="en-US" altLang="ko-KR" b="0" dirty="0">
                <a:sym typeface="Wingdings" pitchFamily="2" charset="2"/>
              </a:rPr>
              <a:t>byte</a:t>
            </a:r>
            <a:r>
              <a:rPr lang="ko-KR" altLang="en-US" b="0" dirty="0">
                <a:sym typeface="Wingdings" pitchFamily="2" charset="2"/>
              </a:rPr>
              <a:t>에 담기</a:t>
            </a:r>
            <a:endParaRPr lang="en-US" altLang="ko-KR" b="0" dirty="0">
              <a:sym typeface="Wingdings" pitchFamily="2" charset="2"/>
            </a:endParaRPr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타입 변환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71" r="22098" b="12459"/>
          <a:stretch/>
        </p:blipFill>
        <p:spPr bwMode="auto">
          <a:xfrm>
            <a:off x="618564" y="2643655"/>
            <a:ext cx="3514165" cy="9422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342" y="4401672"/>
            <a:ext cx="5100918" cy="1993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7311" y="2643656"/>
            <a:ext cx="4113960" cy="2357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62294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2200" dirty="0"/>
              <a:t>실수 타입이 정수 타입으로 강제 변환되면 소수점 아래가 버려짐</a:t>
            </a:r>
            <a:endParaRPr lang="en-US" altLang="ko-KR" sz="2200" dirty="0"/>
          </a:p>
          <a:p>
            <a:pPr lvl="1"/>
            <a:r>
              <a:rPr lang="ko-KR" altLang="en-US" sz="2000" dirty="0"/>
              <a:t>데이터 손실</a:t>
            </a:r>
          </a:p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타입 변환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5" name="그룹 6"/>
          <p:cNvGrpSpPr>
            <a:grpSpLocks/>
          </p:cNvGrpSpPr>
          <p:nvPr/>
        </p:nvGrpSpPr>
        <p:grpSpPr bwMode="auto">
          <a:xfrm>
            <a:off x="374650" y="2020888"/>
            <a:ext cx="5087938" cy="1939925"/>
            <a:chOff x="460657" y="3001380"/>
            <a:chExt cx="5285624" cy="1939788"/>
          </a:xfrm>
        </p:grpSpPr>
        <p:grpSp>
          <p:nvGrpSpPr>
            <p:cNvPr id="6" name="그룹 5"/>
            <p:cNvGrpSpPr/>
            <p:nvPr/>
          </p:nvGrpSpPr>
          <p:grpSpPr>
            <a:xfrm>
              <a:off x="460657" y="3001380"/>
              <a:ext cx="5285624" cy="1939788"/>
              <a:chOff x="3113192" y="2266327"/>
              <a:chExt cx="5285624" cy="1939788"/>
            </a:xfrm>
            <a:noFill/>
          </p:grpSpPr>
          <p:sp>
            <p:nvSpPr>
              <p:cNvPr id="10" name="TextBox 9"/>
              <p:cNvSpPr txBox="1"/>
              <p:nvPr/>
            </p:nvSpPr>
            <p:spPr>
              <a:xfrm>
                <a:off x="4057828" y="2266327"/>
                <a:ext cx="4340988" cy="1015663"/>
              </a:xfrm>
              <a:prstGeom prst="rect">
                <a:avLst/>
              </a:prstGeom>
              <a:grpFill/>
            </p:spPr>
            <p:txBody>
              <a:bodyPr>
                <a:spAutoFit/>
              </a:bodyPr>
              <a:lstStyle/>
              <a:p>
                <a:pPr>
                  <a:defRPr/>
                </a:pPr>
                <a:r>
                  <a:rPr lang="en-US" altLang="ko-KR" dirty="0"/>
                  <a:t>short </a:t>
                </a:r>
                <a:r>
                  <a:rPr lang="en-US" altLang="ko-KR" dirty="0" err="1"/>
                  <a:t>var</a:t>
                </a:r>
                <a:r>
                  <a:rPr lang="en-US" altLang="ko-KR" dirty="0"/>
                  <a:t>;</a:t>
                </a:r>
              </a:p>
              <a:p>
                <a:pPr>
                  <a:defRPr/>
                </a:pPr>
                <a:r>
                  <a:rPr lang="en-US" altLang="ko-KR" dirty="0" err="1"/>
                  <a:t>int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n = 855638017; </a:t>
                </a:r>
                <a:r>
                  <a:rPr lang="en-US" altLang="ko-KR" dirty="0">
                    <a:solidFill>
                      <a:schemeClr val="bg1">
                        <a:lumMod val="50000"/>
                      </a:schemeClr>
                    </a:solidFill>
                  </a:rPr>
                  <a:t>//0x33000001</a:t>
                </a:r>
              </a:p>
              <a:p>
                <a:pPr>
                  <a:defRPr/>
                </a:pPr>
                <a:r>
                  <a:rPr lang="en-US" altLang="ko-KR" b="1" dirty="0" err="1"/>
                  <a:t>var</a:t>
                </a:r>
                <a:r>
                  <a:rPr lang="en-US" altLang="ko-KR" b="1" dirty="0"/>
                  <a:t> =</a:t>
                </a:r>
                <a:r>
                  <a:rPr lang="en-US" altLang="ko-KR" b="1" dirty="0">
                    <a:solidFill>
                      <a:srgbClr val="FF0000"/>
                    </a:solidFill>
                  </a:rPr>
                  <a:t>  (short)</a:t>
                </a:r>
                <a:r>
                  <a:rPr lang="en-US" altLang="ko-KR" b="1" dirty="0"/>
                  <a:t> n;</a:t>
                </a: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4516591" y="3744450"/>
                <a:ext cx="1671472" cy="461665"/>
              </a:xfrm>
              <a:prstGeom prst="rect">
                <a:avLst/>
              </a:prstGeom>
              <a:grpFill/>
            </p:spPr>
            <p:txBody>
              <a:bodyPr>
                <a:spAutoFit/>
              </a:bodyPr>
              <a:lstStyle/>
              <a:p>
                <a:pPr>
                  <a:defRPr/>
                </a:pPr>
                <a:r>
                  <a:rPr lang="en-US" altLang="ko-KR" sz="1200" dirty="0" err="1">
                    <a:solidFill>
                      <a:srgbClr val="0070C0"/>
                    </a:solidFill>
                  </a:rPr>
                  <a:t>int</a:t>
                </a:r>
                <a:r>
                  <a:rPr lang="en-US" altLang="ko-KR" sz="1200" dirty="0">
                    <a:solidFill>
                      <a:srgbClr val="0070C0"/>
                    </a:solidFill>
                  </a:rPr>
                  <a:t> </a:t>
                </a:r>
                <a:r>
                  <a:rPr lang="ko-KR" altLang="en-US" sz="1200" dirty="0">
                    <a:solidFill>
                      <a:srgbClr val="0070C0"/>
                    </a:solidFill>
                  </a:rPr>
                  <a:t>타입 값을  </a:t>
                </a:r>
                <a:r>
                  <a:rPr lang="en-US" altLang="ko-KR" sz="1200" dirty="0">
                    <a:solidFill>
                      <a:srgbClr val="0070C0"/>
                    </a:solidFill>
                  </a:rPr>
                  <a:t>short</a:t>
                </a:r>
              </a:p>
              <a:p>
                <a:pPr>
                  <a:defRPr/>
                </a:pPr>
                <a:r>
                  <a:rPr lang="ko-KR" altLang="en-US" sz="1200" dirty="0">
                    <a:solidFill>
                      <a:srgbClr val="0070C0"/>
                    </a:solidFill>
                  </a:rPr>
                  <a:t>타입으로 강제 변환</a:t>
                </a:r>
                <a:endParaRPr lang="en-US" altLang="ko-KR" sz="1200" dirty="0">
                  <a:solidFill>
                    <a:srgbClr val="0070C0"/>
                  </a:solidFill>
                </a:endParaRP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6116786" y="3772625"/>
                <a:ext cx="1188132" cy="276999"/>
              </a:xfrm>
              <a:prstGeom prst="rect">
                <a:avLst/>
              </a:prstGeom>
              <a:grpFill/>
            </p:spPr>
            <p:txBody>
              <a:bodyPr>
                <a:spAutoFit/>
              </a:bodyPr>
              <a:lstStyle/>
              <a:p>
                <a:pPr>
                  <a:defRPr/>
                </a:pPr>
                <a:r>
                  <a:rPr lang="en-US" altLang="ko-KR" sz="1200" dirty="0" err="1">
                    <a:solidFill>
                      <a:srgbClr val="0070C0"/>
                    </a:solidFill>
                  </a:rPr>
                  <a:t>int</a:t>
                </a:r>
                <a:r>
                  <a:rPr lang="en-US" altLang="ko-KR" sz="1200" dirty="0">
                    <a:solidFill>
                      <a:srgbClr val="0070C0"/>
                    </a:solidFill>
                  </a:rPr>
                  <a:t> </a:t>
                </a:r>
                <a:r>
                  <a:rPr lang="ko-KR" altLang="en-US" sz="1200" dirty="0">
                    <a:solidFill>
                      <a:srgbClr val="0070C0"/>
                    </a:solidFill>
                  </a:rPr>
                  <a:t>타입 변수</a:t>
                </a:r>
                <a:endParaRPr lang="en-US" altLang="ko-KR" sz="1200" dirty="0">
                  <a:solidFill>
                    <a:srgbClr val="0070C0"/>
                  </a:solidFill>
                </a:endParaRPr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3113192" y="3718273"/>
                <a:ext cx="1423665" cy="276999"/>
              </a:xfrm>
              <a:prstGeom prst="rect">
                <a:avLst/>
              </a:prstGeom>
              <a:grpFill/>
            </p:spPr>
            <p:txBody>
              <a:bodyPr>
                <a:spAutoFit/>
              </a:bodyPr>
              <a:lstStyle/>
              <a:p>
                <a:pPr>
                  <a:defRPr/>
                </a:pPr>
                <a:r>
                  <a:rPr lang="en-US" altLang="ko-KR" sz="1200" dirty="0">
                    <a:solidFill>
                      <a:srgbClr val="0070C0"/>
                    </a:solidFill>
                  </a:rPr>
                  <a:t>short </a:t>
                </a:r>
                <a:r>
                  <a:rPr lang="ko-KR" altLang="en-US" sz="1200" dirty="0">
                    <a:solidFill>
                      <a:srgbClr val="0070C0"/>
                    </a:solidFill>
                  </a:rPr>
                  <a:t>타입 변수</a:t>
                </a:r>
                <a:endParaRPr lang="en-US" altLang="ko-KR" sz="1200" dirty="0">
                  <a:solidFill>
                    <a:srgbClr val="0070C0"/>
                  </a:solidFill>
                </a:endParaRPr>
              </a:p>
            </p:txBody>
          </p:sp>
        </p:grpSp>
        <p:sp>
          <p:nvSpPr>
            <p:cNvPr id="7" name="자유형 6"/>
            <p:cNvSpPr/>
            <p:nvPr/>
          </p:nvSpPr>
          <p:spPr>
            <a:xfrm>
              <a:off x="1333074" y="3988735"/>
              <a:ext cx="331485" cy="490502"/>
            </a:xfrm>
            <a:custGeom>
              <a:avLst/>
              <a:gdLst>
                <a:gd name="connsiteX0" fmla="*/ 0 w 461555"/>
                <a:gd name="connsiteY0" fmla="*/ 670560 h 670560"/>
                <a:gd name="connsiteX1" fmla="*/ 365760 w 461555"/>
                <a:gd name="connsiteY1" fmla="*/ 287383 h 670560"/>
                <a:gd name="connsiteX2" fmla="*/ 461555 w 461555"/>
                <a:gd name="connsiteY2" fmla="*/ 0 h 670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1555" h="670560">
                  <a:moveTo>
                    <a:pt x="0" y="670560"/>
                  </a:moveTo>
                  <a:cubicBezTo>
                    <a:pt x="144417" y="534851"/>
                    <a:pt x="288834" y="399143"/>
                    <a:pt x="365760" y="287383"/>
                  </a:cubicBezTo>
                  <a:cubicBezTo>
                    <a:pt x="442686" y="175623"/>
                    <a:pt x="452120" y="87811"/>
                    <a:pt x="461555" y="0"/>
                  </a:cubicBezTo>
                </a:path>
              </a:pathLst>
            </a:custGeom>
            <a:noFill/>
            <a:ln>
              <a:solidFill>
                <a:schemeClr val="accent2">
                  <a:lumMod val="75000"/>
                </a:schemeClr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8" name="자유형 7"/>
            <p:cNvSpPr/>
            <p:nvPr/>
          </p:nvSpPr>
          <p:spPr>
            <a:xfrm flipH="1">
              <a:off x="3427533" y="3988735"/>
              <a:ext cx="448577" cy="534949"/>
            </a:xfrm>
            <a:custGeom>
              <a:avLst/>
              <a:gdLst>
                <a:gd name="connsiteX0" fmla="*/ 0 w 461555"/>
                <a:gd name="connsiteY0" fmla="*/ 670560 h 670560"/>
                <a:gd name="connsiteX1" fmla="*/ 365760 w 461555"/>
                <a:gd name="connsiteY1" fmla="*/ 287383 h 670560"/>
                <a:gd name="connsiteX2" fmla="*/ 461555 w 461555"/>
                <a:gd name="connsiteY2" fmla="*/ 0 h 670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1555" h="670560">
                  <a:moveTo>
                    <a:pt x="0" y="670560"/>
                  </a:moveTo>
                  <a:cubicBezTo>
                    <a:pt x="144417" y="534851"/>
                    <a:pt x="288834" y="399143"/>
                    <a:pt x="365760" y="287383"/>
                  </a:cubicBezTo>
                  <a:cubicBezTo>
                    <a:pt x="442686" y="175623"/>
                    <a:pt x="452120" y="87811"/>
                    <a:pt x="461555" y="0"/>
                  </a:cubicBezTo>
                </a:path>
              </a:pathLst>
            </a:custGeom>
            <a:noFill/>
            <a:ln>
              <a:solidFill>
                <a:schemeClr val="accent2">
                  <a:lumMod val="75000"/>
                </a:schemeClr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9" name="직선 화살표 연결선 8"/>
            <p:cNvCxnSpPr>
              <a:stCxn id="11" idx="0"/>
            </p:cNvCxnSpPr>
            <p:nvPr/>
          </p:nvCxnSpPr>
          <p:spPr>
            <a:xfrm flipV="1">
              <a:off x="2700244" y="3988735"/>
              <a:ext cx="0" cy="490502"/>
            </a:xfrm>
            <a:prstGeom prst="straightConnector1">
              <a:avLst/>
            </a:prstGeom>
            <a:ln w="19050">
              <a:solidFill>
                <a:schemeClr val="accent2">
                  <a:lumMod val="7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그룹 13"/>
          <p:cNvGrpSpPr/>
          <p:nvPr/>
        </p:nvGrpSpPr>
        <p:grpSpPr>
          <a:xfrm>
            <a:off x="6075363" y="2339975"/>
            <a:ext cx="2516187" cy="1160463"/>
            <a:chOff x="6075363" y="2339975"/>
            <a:chExt cx="2516187" cy="1160463"/>
          </a:xfrm>
        </p:grpSpPr>
        <p:sp>
          <p:nvSpPr>
            <p:cNvPr id="15" name="TextBox 15"/>
            <p:cNvSpPr txBox="1">
              <a:spLocks noChangeArrowheads="1"/>
            </p:cNvSpPr>
            <p:nvPr/>
          </p:nvSpPr>
          <p:spPr bwMode="auto">
            <a:xfrm>
              <a:off x="6075363" y="2360613"/>
              <a:ext cx="1457325" cy="36988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3pPr>
              <a:lvl4pPr>
                <a:defRPr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4pPr>
              <a:lvl5pPr>
                <a:defRPr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9pPr>
            </a:lstStyle>
            <a:p>
              <a:r>
                <a:rPr lang="en-US" altLang="ko-KR">
                  <a:latin typeface="돋움" pitchFamily="50" charset="-127"/>
                  <a:ea typeface="돋움" pitchFamily="50" charset="-127"/>
                </a:rPr>
                <a:t>0x3300</a:t>
              </a:r>
              <a:r>
                <a:rPr lang="en-US" altLang="ko-KR" b="1">
                  <a:latin typeface="돋움" pitchFamily="50" charset="-127"/>
                  <a:ea typeface="돋움" pitchFamily="50" charset="-127"/>
                </a:rPr>
                <a:t>0001</a:t>
              </a:r>
              <a:endParaRPr lang="ko-KR" altLang="en-US" b="1"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16" name="TextBox 16"/>
            <p:cNvSpPr txBox="1">
              <a:spLocks noChangeArrowheads="1"/>
            </p:cNvSpPr>
            <p:nvPr/>
          </p:nvSpPr>
          <p:spPr bwMode="auto">
            <a:xfrm>
              <a:off x="7610475" y="2339975"/>
              <a:ext cx="317500" cy="368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3pPr>
              <a:lvl4pPr>
                <a:defRPr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4pPr>
              <a:lvl5pPr>
                <a:defRPr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9pPr>
            </a:lstStyle>
            <a:p>
              <a:r>
                <a:rPr lang="en-US" altLang="ko-KR">
                  <a:latin typeface="돋움" pitchFamily="50" charset="-127"/>
                  <a:ea typeface="돋움" pitchFamily="50" charset="-127"/>
                </a:rPr>
                <a:t>n</a:t>
              </a:r>
              <a:endParaRPr lang="ko-KR" altLang="en-US"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927975" y="2414588"/>
              <a:ext cx="663575" cy="27781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</a:rPr>
                <a:t>32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</a:rPr>
                <a:t>비트</a:t>
              </a:r>
            </a:p>
          </p:txBody>
        </p:sp>
        <p:sp>
          <p:nvSpPr>
            <p:cNvPr id="18" name="TextBox 18"/>
            <p:cNvSpPr txBox="1">
              <a:spLocks noChangeArrowheads="1"/>
            </p:cNvSpPr>
            <p:nvPr/>
          </p:nvSpPr>
          <p:spPr bwMode="auto">
            <a:xfrm>
              <a:off x="6592888" y="3132138"/>
              <a:ext cx="950912" cy="3683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3pPr>
              <a:lvl4pPr>
                <a:defRPr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4pPr>
              <a:lvl5pPr>
                <a:defRPr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9pPr>
            </a:lstStyle>
            <a:p>
              <a:r>
                <a:rPr lang="en-US" altLang="ko-KR">
                  <a:latin typeface="돋움" pitchFamily="50" charset="-127"/>
                  <a:ea typeface="돋움" pitchFamily="50" charset="-127"/>
                </a:rPr>
                <a:t>0x</a:t>
              </a:r>
              <a:r>
                <a:rPr lang="en-US" altLang="ko-KR" b="1">
                  <a:latin typeface="돋움" pitchFamily="50" charset="-127"/>
                  <a:ea typeface="돋움" pitchFamily="50" charset="-127"/>
                </a:rPr>
                <a:t>0001</a:t>
              </a:r>
              <a:endParaRPr lang="ko-KR" altLang="en-US" b="1"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19" name="TextBox 19"/>
            <p:cNvSpPr txBox="1">
              <a:spLocks noChangeArrowheads="1"/>
            </p:cNvSpPr>
            <p:nvPr/>
          </p:nvSpPr>
          <p:spPr bwMode="auto">
            <a:xfrm>
              <a:off x="7569200" y="3111500"/>
              <a:ext cx="493713" cy="368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3pPr>
              <a:lvl4pPr>
                <a:defRPr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4pPr>
              <a:lvl5pPr>
                <a:defRPr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9pPr>
            </a:lstStyle>
            <a:p>
              <a:r>
                <a:rPr lang="en-US" altLang="ko-KR">
                  <a:latin typeface="돋움" pitchFamily="50" charset="-127"/>
                  <a:ea typeface="돋움" pitchFamily="50" charset="-127"/>
                </a:rPr>
                <a:t>var</a:t>
              </a:r>
              <a:endParaRPr lang="ko-KR" altLang="en-US"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7927975" y="3189288"/>
              <a:ext cx="663575" cy="27781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</a:rPr>
                <a:t>16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</a:rPr>
                <a:t>비트</a:t>
              </a:r>
            </a:p>
          </p:txBody>
        </p:sp>
        <p:sp>
          <p:nvSpPr>
            <p:cNvPr id="21" name="아래쪽 화살표 20"/>
            <p:cNvSpPr/>
            <p:nvPr/>
          </p:nvSpPr>
          <p:spPr>
            <a:xfrm>
              <a:off x="6526213" y="2752725"/>
              <a:ext cx="1084262" cy="360363"/>
            </a:xfrm>
            <a:prstGeom prst="down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27271865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mtClean="0"/>
              <a:t>예제</a:t>
            </a:r>
            <a:endParaRPr lang="ko-KR" altLang="en-US" dirty="0"/>
          </a:p>
        </p:txBody>
      </p:sp>
      <p:sp>
        <p:nvSpPr>
          <p:cNvPr id="12" name="내용 개체 틀 11"/>
          <p:cNvSpPr>
            <a:spLocks noGrp="1"/>
          </p:cNvSpPr>
          <p:nvPr>
            <p:ph sz="quarter" idx="10"/>
          </p:nvPr>
        </p:nvSpPr>
        <p:spPr/>
        <p:txBody>
          <a:bodyPr>
            <a:normAutofit lnSpcReduction="10000"/>
          </a:bodyPr>
          <a:lstStyle/>
          <a:p>
            <a:endParaRPr lang="ko-KR" altLang="en-US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024" y="1505994"/>
            <a:ext cx="6753225" cy="411480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rcRect b="29830"/>
          <a:stretch/>
        </p:blipFill>
        <p:spPr>
          <a:xfrm>
            <a:off x="3667636" y="5229010"/>
            <a:ext cx="2867025" cy="1116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589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2400" dirty="0" err="1" smtClean="0">
                <a:sym typeface="Wingdings" pitchFamily="2" charset="2"/>
              </a:rPr>
              <a:t>연산식에서</a:t>
            </a:r>
            <a:r>
              <a:rPr lang="ko-KR" altLang="en-US" sz="2400" dirty="0" smtClean="0">
                <a:sym typeface="Wingdings" pitchFamily="2" charset="2"/>
              </a:rPr>
              <a:t> 자동 타입 변환 </a:t>
            </a:r>
            <a:endParaRPr lang="en-US" altLang="ko-KR" sz="2400" dirty="0" smtClean="0">
              <a:sym typeface="Wingdings" pitchFamily="2" charset="2"/>
            </a:endParaRPr>
          </a:p>
          <a:p>
            <a:pPr lvl="1"/>
            <a:r>
              <a:rPr lang="ko-KR" altLang="en-US" sz="2000" dirty="0" smtClean="0">
                <a:sym typeface="Wingdings" pitchFamily="2" charset="2"/>
              </a:rPr>
              <a:t>연산은 같은 타입의 </a:t>
            </a:r>
            <a:r>
              <a:rPr lang="ko-KR" altLang="en-US" sz="2000" dirty="0" err="1" smtClean="0">
                <a:sym typeface="Wingdings" pitchFamily="2" charset="2"/>
              </a:rPr>
              <a:t>피연산자</a:t>
            </a:r>
            <a:r>
              <a:rPr lang="en-US" altLang="ko-KR" sz="2000" dirty="0" smtClean="0">
                <a:sym typeface="Wingdings" pitchFamily="2" charset="2"/>
              </a:rPr>
              <a:t>(operand)</a:t>
            </a:r>
            <a:r>
              <a:rPr lang="ko-KR" altLang="en-US" sz="2000" dirty="0" smtClean="0">
                <a:sym typeface="Wingdings" pitchFamily="2" charset="2"/>
              </a:rPr>
              <a:t>간에만 수행</a:t>
            </a:r>
            <a:endParaRPr lang="en-US" altLang="ko-KR" sz="2000" dirty="0" smtClean="0">
              <a:sym typeface="Wingdings" pitchFamily="2" charset="2"/>
            </a:endParaRPr>
          </a:p>
          <a:p>
            <a:pPr lvl="2"/>
            <a:r>
              <a:rPr lang="ko-KR" altLang="en-US" sz="1800" dirty="0" smtClean="0">
                <a:sym typeface="Wingdings" pitchFamily="2" charset="2"/>
              </a:rPr>
              <a:t>서로 다른 타입의 </a:t>
            </a:r>
            <a:r>
              <a:rPr lang="ko-KR" altLang="en-US" sz="1800" dirty="0" err="1" smtClean="0">
                <a:sym typeface="Wingdings" pitchFamily="2" charset="2"/>
              </a:rPr>
              <a:t>피연산자는</a:t>
            </a:r>
            <a:r>
              <a:rPr lang="ko-KR" altLang="en-US" sz="1800" dirty="0" smtClean="0">
                <a:sym typeface="Wingdings" pitchFamily="2" charset="2"/>
              </a:rPr>
              <a:t> 같은 타입으로 변환</a:t>
            </a:r>
            <a:endParaRPr lang="en-US" altLang="ko-KR" sz="1800" dirty="0" smtClean="0">
              <a:sym typeface="Wingdings" pitchFamily="2" charset="2"/>
            </a:endParaRPr>
          </a:p>
          <a:p>
            <a:pPr lvl="2"/>
            <a:r>
              <a:rPr lang="ko-KR" altLang="en-US" sz="1800" dirty="0" smtClean="0">
                <a:sym typeface="Wingdings" pitchFamily="2" charset="2"/>
              </a:rPr>
              <a:t>두 </a:t>
            </a:r>
            <a:r>
              <a:rPr lang="ko-KR" altLang="en-US" sz="1800" dirty="0" err="1" smtClean="0">
                <a:sym typeface="Wingdings" pitchFamily="2" charset="2"/>
              </a:rPr>
              <a:t>피연산자</a:t>
            </a:r>
            <a:r>
              <a:rPr lang="ko-KR" altLang="en-US" sz="1800" dirty="0" smtClean="0">
                <a:sym typeface="Wingdings" pitchFamily="2" charset="2"/>
              </a:rPr>
              <a:t> 중 크기가 큰 타입으로 자동 변환</a:t>
            </a:r>
            <a:endParaRPr lang="en-US" altLang="ko-KR" sz="1800" dirty="0" smtClean="0">
              <a:sym typeface="Wingdings" pitchFamily="2" charset="2"/>
            </a:endParaRPr>
          </a:p>
          <a:p>
            <a:pPr lvl="2"/>
            <a:endParaRPr lang="en-US" altLang="ko-KR" sz="1800" dirty="0" smtClean="0">
              <a:sym typeface="Wingdings" pitchFamily="2" charset="2"/>
            </a:endParaRPr>
          </a:p>
          <a:p>
            <a:pPr lvl="2"/>
            <a:endParaRPr lang="en-US" altLang="ko-KR" sz="1800" dirty="0" smtClean="0">
              <a:sym typeface="Wingdings" pitchFamily="2" charset="2"/>
            </a:endParaRPr>
          </a:p>
          <a:p>
            <a:pPr lvl="2"/>
            <a:endParaRPr lang="en-US" altLang="ko-KR" sz="1800" dirty="0" smtClean="0">
              <a:sym typeface="Wingdings" pitchFamily="2" charset="2"/>
            </a:endParaRPr>
          </a:p>
          <a:p>
            <a:pPr lvl="2"/>
            <a:endParaRPr lang="en-US" altLang="ko-KR" sz="1800" dirty="0" smtClean="0">
              <a:sym typeface="Wingdings" pitchFamily="2" charset="2"/>
            </a:endParaRPr>
          </a:p>
          <a:p>
            <a:pPr lvl="2"/>
            <a:endParaRPr lang="en-US" altLang="ko-KR" sz="1800" dirty="0" smtClean="0">
              <a:sym typeface="Wingdings" pitchFamily="2" charset="2"/>
            </a:endParaRPr>
          </a:p>
          <a:p>
            <a:pPr lvl="2"/>
            <a:endParaRPr lang="en-US" altLang="ko-KR" sz="1800" dirty="0" smtClean="0">
              <a:sym typeface="Wingdings" pitchFamily="2" charset="2"/>
            </a:endParaRPr>
          </a:p>
          <a:p>
            <a:pPr lvl="2"/>
            <a:endParaRPr lang="en-US" altLang="ko-KR" sz="1800" dirty="0" smtClean="0">
              <a:sym typeface="Wingdings" pitchFamily="2" charset="2"/>
            </a:endParaRPr>
          </a:p>
          <a:p>
            <a:pPr lvl="2"/>
            <a:r>
              <a:rPr lang="ko-KR" altLang="en-US" sz="1800" dirty="0" smtClean="0">
                <a:solidFill>
                  <a:srgbClr val="00B050"/>
                </a:solidFill>
                <a:sym typeface="Wingdings" pitchFamily="2" charset="2"/>
              </a:rPr>
              <a:t>예</a:t>
            </a:r>
            <a:r>
              <a:rPr lang="en-US" altLang="ko-KR" sz="1800" dirty="0" smtClean="0">
                <a:solidFill>
                  <a:srgbClr val="00B050"/>
                </a:solidFill>
                <a:sym typeface="Wingdings" pitchFamily="2" charset="2"/>
              </a:rPr>
              <a:t>) </a:t>
            </a:r>
            <a:r>
              <a:rPr lang="en-US" altLang="ko-KR" sz="1800" dirty="0" err="1" smtClean="0">
                <a:sym typeface="Wingdings" pitchFamily="2" charset="2"/>
              </a:rPr>
              <a:t>int</a:t>
            </a:r>
            <a:r>
              <a:rPr lang="en-US" altLang="ko-KR" sz="1800" dirty="0" smtClean="0">
                <a:sym typeface="Wingdings" pitchFamily="2" charset="2"/>
              </a:rPr>
              <a:t> type</a:t>
            </a:r>
            <a:r>
              <a:rPr lang="ko-KR" altLang="en-US" sz="1800" dirty="0" smtClean="0">
                <a:sym typeface="Wingdings" pitchFamily="2" charset="2"/>
              </a:rPr>
              <a:t>으로 계산 결과를 얻고 싶다면</a:t>
            </a:r>
            <a:r>
              <a:rPr lang="en-US" altLang="ko-KR" sz="1800" dirty="0" smtClean="0">
                <a:sym typeface="Wingdings" pitchFamily="2" charset="2"/>
              </a:rPr>
              <a:t>?</a:t>
            </a:r>
          </a:p>
          <a:p>
            <a:pPr lvl="3"/>
            <a:r>
              <a:rPr lang="en-US" altLang="ko-KR" dirty="0" smtClean="0">
                <a:sym typeface="Wingdings" pitchFamily="2" charset="2"/>
              </a:rPr>
              <a:t>Double type </a:t>
            </a:r>
            <a:r>
              <a:rPr lang="ko-KR" altLang="en-US" dirty="0" smtClean="0">
                <a:sym typeface="Wingdings" pitchFamily="2" charset="2"/>
              </a:rPr>
              <a:t>변수를 먼저 </a:t>
            </a:r>
            <a:r>
              <a:rPr lang="en-US" altLang="ko-KR" dirty="0" err="1" smtClean="0">
                <a:sym typeface="Wingdings" pitchFamily="2" charset="2"/>
              </a:rPr>
              <a:t>int</a:t>
            </a:r>
            <a:r>
              <a:rPr lang="ko-KR" altLang="en-US" dirty="0" smtClean="0">
                <a:sym typeface="Wingdings" pitchFamily="2" charset="2"/>
              </a:rPr>
              <a:t>로 변환 후 계산</a:t>
            </a:r>
            <a:endParaRPr lang="en-US" altLang="ko-KR" dirty="0" smtClean="0">
              <a:sym typeface="Wingdings" pitchFamily="2" charset="2"/>
            </a:endParaRPr>
          </a:p>
          <a:p>
            <a:endParaRPr lang="ko-KR" altLang="en-US" dirty="0" smtClean="0"/>
          </a:p>
        </p:txBody>
      </p:sp>
      <p:sp>
        <p:nvSpPr>
          <p:cNvPr id="48131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타입 변환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813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577" y="2756181"/>
            <a:ext cx="6759388" cy="21420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60751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자바 가상 </a:t>
            </a:r>
            <a:r>
              <a:rPr lang="ko-KR" altLang="en-US" dirty="0" err="1" smtClean="0"/>
              <a:t>머신은</a:t>
            </a:r>
            <a:r>
              <a:rPr lang="ko-KR" altLang="en-US" dirty="0" smtClean="0"/>
              <a:t> 통역관 역할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자바 가상 </a:t>
            </a:r>
            <a:r>
              <a:rPr lang="ko-KR" altLang="en-US" dirty="0" err="1" smtClean="0"/>
              <a:t>머신의</a:t>
            </a:r>
            <a:r>
              <a:rPr lang="ko-KR" altLang="en-US" dirty="0" smtClean="0"/>
              <a:t> 개념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 smtClean="0"/>
              <a:t>03 </a:t>
            </a:r>
            <a:r>
              <a:rPr lang="ko-KR" altLang="en-US" dirty="0" smtClean="0"/>
              <a:t>자바 가상 머신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586" y="1824261"/>
            <a:ext cx="7345492" cy="3594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96330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System.in</a:t>
            </a:r>
          </a:p>
          <a:p>
            <a:pPr lvl="1"/>
            <a:r>
              <a:rPr lang="ko-KR" altLang="en-US" dirty="0" smtClean="0"/>
              <a:t>키보드와 연결된 자바의 표준 입력 </a:t>
            </a:r>
            <a:r>
              <a:rPr lang="ko-KR" altLang="en-US" dirty="0" err="1" smtClean="0"/>
              <a:t>스트림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입력되는 키를 바이트</a:t>
            </a:r>
            <a:r>
              <a:rPr lang="en-US" altLang="ko-KR" dirty="0" smtClean="0"/>
              <a:t>(</a:t>
            </a:r>
            <a:r>
              <a:rPr lang="ko-KR" altLang="en-US" dirty="0" smtClean="0"/>
              <a:t>문자 아님</a:t>
            </a:r>
            <a:r>
              <a:rPr lang="en-US" altLang="ko-KR" dirty="0" smtClean="0"/>
              <a:t>)</a:t>
            </a:r>
            <a:r>
              <a:rPr lang="ko-KR" altLang="en-US" dirty="0" smtClean="0"/>
              <a:t>로 </a:t>
            </a:r>
            <a:r>
              <a:rPr lang="ko-KR" altLang="en-US" dirty="0" err="1" smtClean="0"/>
              <a:t>리턴하는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저수준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스트림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System.in</a:t>
            </a:r>
            <a:r>
              <a:rPr lang="ko-KR" altLang="en-US" dirty="0" smtClean="0"/>
              <a:t>을 직접 사용하면 바이트를 문자나 숫자로 변환하는 많은 어려움 있음</a:t>
            </a:r>
            <a:endParaRPr lang="en-US" altLang="ko-KR" dirty="0" smtClean="0"/>
          </a:p>
          <a:p>
            <a:pPr marL="365760" lvl="1" indent="0">
              <a:buNone/>
            </a:pPr>
            <a:endParaRPr lang="en-US" altLang="ko-KR" dirty="0" smtClean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자바의 키 입력과 </a:t>
            </a:r>
            <a:r>
              <a:rPr lang="en-US" altLang="ko-KR" dirty="0" smtClean="0"/>
              <a:t>System.in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294967295"/>
          </p:nvPr>
        </p:nvSpPr>
        <p:spPr>
          <a:xfrm>
            <a:off x="0" y="6356350"/>
            <a:ext cx="1981200" cy="365125"/>
          </a:xfrm>
        </p:spPr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50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704" y="3085234"/>
            <a:ext cx="8153400" cy="14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147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118371" y="1153850"/>
            <a:ext cx="8640000" cy="3988084"/>
          </a:xfrm>
        </p:spPr>
        <p:txBody>
          <a:bodyPr/>
          <a:lstStyle/>
          <a:p>
            <a:r>
              <a:rPr lang="en-US" altLang="ko-KR" dirty="0" err="1" smtClean="0"/>
              <a:t>println</a:t>
            </a:r>
            <a:r>
              <a:rPr lang="en-US" altLang="ko-KR" dirty="0"/>
              <a:t>() : () </a:t>
            </a:r>
            <a:r>
              <a:rPr lang="ko-KR" altLang="en-US" dirty="0"/>
              <a:t>내부의 내용을 출력한 후 행을 바꾼다</a:t>
            </a:r>
            <a:r>
              <a:rPr lang="en-US" altLang="ko-KR" dirty="0"/>
              <a:t>.</a:t>
            </a:r>
            <a:endParaRPr lang="ko-KR" altLang="en-US" dirty="0"/>
          </a:p>
          <a:p>
            <a:r>
              <a:rPr lang="en-US" altLang="ko-KR" dirty="0" smtClean="0"/>
              <a:t>print</a:t>
            </a:r>
            <a:r>
              <a:rPr lang="en-US" altLang="ko-KR" dirty="0"/>
              <a:t>() : () </a:t>
            </a:r>
            <a:r>
              <a:rPr lang="ko-KR" altLang="en-US" dirty="0"/>
              <a:t>내부의 내용을 출력만 하고 행은 바꾸지 않는다</a:t>
            </a:r>
            <a:r>
              <a:rPr lang="en-US" altLang="ko-KR" dirty="0"/>
              <a:t>.</a:t>
            </a:r>
            <a:endParaRPr lang="ko-KR" altLang="en-US" dirty="0"/>
          </a:p>
          <a:p>
            <a:r>
              <a:rPr lang="en-US" altLang="ko-KR" dirty="0" err="1" smtClean="0"/>
              <a:t>printf</a:t>
            </a:r>
            <a:r>
              <a:rPr lang="en-US" altLang="ko-KR" dirty="0"/>
              <a:t>() : </a:t>
            </a:r>
            <a:r>
              <a:rPr lang="ko-KR" altLang="en-US" dirty="0"/>
              <a:t>포맷을 지정해서 출력한다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ko-KR" altLang="en-US" dirty="0"/>
          </a:p>
          <a:p>
            <a:pPr lvl="1"/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자바 기본 입출력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/>
              <a:t>04 </a:t>
            </a:r>
            <a:r>
              <a:rPr lang="ko-KR" altLang="en-US" dirty="0"/>
              <a:t>자바 기본 입출력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329" y="4960307"/>
            <a:ext cx="1000125" cy="36325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683" y="2741270"/>
            <a:ext cx="5760000" cy="546800"/>
          </a:xfrm>
          <a:prstGeom prst="rect">
            <a:avLst/>
          </a:prstGeom>
        </p:spPr>
      </p:pic>
      <p:grpSp>
        <p:nvGrpSpPr>
          <p:cNvPr id="13" name="그룹 12"/>
          <p:cNvGrpSpPr/>
          <p:nvPr/>
        </p:nvGrpSpPr>
        <p:grpSpPr>
          <a:xfrm>
            <a:off x="526683" y="3616473"/>
            <a:ext cx="6324600" cy="2075356"/>
            <a:chOff x="471854" y="3462337"/>
            <a:chExt cx="6324600" cy="2075356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1854" y="3462337"/>
              <a:ext cx="6324600" cy="1762125"/>
            </a:xfrm>
            <a:prstGeom prst="rect">
              <a:avLst/>
            </a:prstGeom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119929" y="5185268"/>
              <a:ext cx="2676525" cy="3524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87308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mtClean="0"/>
              <a:t>printf</a:t>
            </a:r>
            <a:r>
              <a:rPr lang="en-US" altLang="ko-KR"/>
              <a:t>()</a:t>
            </a:r>
            <a:r>
              <a:rPr lang="ko-KR" altLang="en-US"/>
              <a:t>의 포맷과 실행 </a:t>
            </a:r>
            <a:r>
              <a:rPr lang="ko-KR" altLang="en-US" smtClean="0"/>
              <a:t>결과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010" y="1039204"/>
            <a:ext cx="7200000" cy="5436213"/>
          </a:xfrm>
          <a:prstGeom prst="rect">
            <a:avLst/>
          </a:prstGeom>
        </p:spPr>
      </p:pic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>
          <a:xfrm>
            <a:off x="0" y="0"/>
            <a:ext cx="4555221" cy="257175"/>
          </a:xfrm>
        </p:spPr>
        <p:txBody>
          <a:bodyPr>
            <a:normAutofit lnSpcReduction="10000"/>
          </a:bodyPr>
          <a:lstStyle/>
          <a:p>
            <a:r>
              <a:rPr lang="en-US" altLang="ko-KR" dirty="0"/>
              <a:t>04 </a:t>
            </a:r>
            <a:r>
              <a:rPr lang="ko-KR" altLang="en-US" dirty="0"/>
              <a:t>자바 기본 입출력</a:t>
            </a:r>
          </a:p>
        </p:txBody>
      </p:sp>
    </p:spTree>
    <p:extLst>
      <p:ext uri="{BB962C8B-B14F-4D97-AF65-F5344CB8AC3E}">
        <p14:creationId xmlns:p14="http://schemas.microsoft.com/office/powerpoint/2010/main" val="1970850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mtClean="0"/>
              <a:t>예제</a:t>
            </a:r>
            <a:endParaRPr lang="ko-KR" altLang="en-US" dirty="0"/>
          </a:p>
        </p:txBody>
      </p:sp>
      <p:grpSp>
        <p:nvGrpSpPr>
          <p:cNvPr id="14" name="그룹 13"/>
          <p:cNvGrpSpPr/>
          <p:nvPr/>
        </p:nvGrpSpPr>
        <p:grpSpPr>
          <a:xfrm>
            <a:off x="576505" y="845039"/>
            <a:ext cx="5760000" cy="5949630"/>
            <a:chOff x="576505" y="845039"/>
            <a:chExt cx="5760000" cy="5949630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 rotWithShape="1">
            <a:blip r:embed="rId2"/>
            <a:srcRect b="3730"/>
            <a:stretch/>
          </p:blipFill>
          <p:spPr>
            <a:xfrm>
              <a:off x="576505" y="845039"/>
              <a:ext cx="5760000" cy="5727699"/>
            </a:xfrm>
            <a:prstGeom prst="rect">
              <a:avLst/>
            </a:prstGeom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 rotWithShape="1">
            <a:blip r:embed="rId2"/>
            <a:srcRect l="68145" t="34794" r="3361"/>
            <a:stretch/>
          </p:blipFill>
          <p:spPr>
            <a:xfrm>
              <a:off x="4572000" y="2915139"/>
              <a:ext cx="1641231" cy="3879530"/>
            </a:xfrm>
            <a:prstGeom prst="rect">
              <a:avLst/>
            </a:prstGeom>
          </p:spPr>
        </p:pic>
      </p:grpSp>
      <p:sp>
        <p:nvSpPr>
          <p:cNvPr id="6" name="내용 개체 틀 4"/>
          <p:cNvSpPr>
            <a:spLocks noGrp="1"/>
          </p:cNvSpPr>
          <p:nvPr>
            <p:ph sz="quarter" idx="10"/>
          </p:nvPr>
        </p:nvSpPr>
        <p:spPr>
          <a:xfrm>
            <a:off x="0" y="0"/>
            <a:ext cx="4555221" cy="257175"/>
          </a:xfrm>
        </p:spPr>
        <p:txBody>
          <a:bodyPr>
            <a:normAutofit lnSpcReduction="10000"/>
          </a:bodyPr>
          <a:lstStyle/>
          <a:p>
            <a:r>
              <a:rPr lang="en-US" altLang="ko-KR" dirty="0"/>
              <a:t>04 </a:t>
            </a:r>
            <a:r>
              <a:rPr lang="ko-KR" altLang="en-US" dirty="0"/>
              <a:t>자바 기본 입출력</a:t>
            </a:r>
          </a:p>
        </p:txBody>
      </p:sp>
    </p:spTree>
    <p:extLst>
      <p:ext uri="{BB962C8B-B14F-4D97-AF65-F5344CB8AC3E}">
        <p14:creationId xmlns:p14="http://schemas.microsoft.com/office/powerpoint/2010/main" val="1371781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65327" y="916641"/>
            <a:ext cx="8640000" cy="5328592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Scanner </a:t>
            </a:r>
            <a:r>
              <a:rPr lang="ko-KR" altLang="en-US" dirty="0" smtClean="0"/>
              <a:t>클래스</a:t>
            </a:r>
            <a:endParaRPr lang="en-US" altLang="ko-KR" dirty="0" smtClean="0"/>
          </a:p>
          <a:p>
            <a:pPr lvl="1"/>
            <a:r>
              <a:rPr lang="ko-KR" altLang="en-US" dirty="0"/>
              <a:t>프로그램의 첫 행에 다음을 추가해 </a:t>
            </a:r>
            <a:r>
              <a:rPr lang="en-US" altLang="ko-KR" dirty="0"/>
              <a:t>Scanner </a:t>
            </a:r>
            <a:r>
              <a:rPr lang="ko-KR" altLang="en-US" dirty="0"/>
              <a:t>클래스의 경로 이름을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컴파일러에 알린다</a:t>
            </a:r>
            <a:r>
              <a:rPr lang="en-US" altLang="ko-KR" dirty="0"/>
              <a:t>.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읽은 </a:t>
            </a:r>
            <a:r>
              <a:rPr lang="ko-KR" altLang="en-US" dirty="0"/>
              <a:t>바이트를 </a:t>
            </a:r>
            <a:r>
              <a:rPr lang="ko-KR" altLang="en-US" dirty="0" smtClean="0"/>
              <a:t>문자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정수</a:t>
            </a:r>
            <a:r>
              <a:rPr lang="en-US" altLang="ko-KR" dirty="0" smtClean="0"/>
              <a:t>, </a:t>
            </a:r>
            <a:r>
              <a:rPr lang="ko-KR" altLang="en-US" dirty="0" smtClean="0"/>
              <a:t>실수</a:t>
            </a:r>
            <a:r>
              <a:rPr lang="en-US" altLang="ko-KR" dirty="0" smtClean="0"/>
              <a:t>, </a:t>
            </a:r>
            <a:r>
              <a:rPr lang="ko-KR" altLang="en-US" dirty="0" smtClean="0"/>
              <a:t>불린</a:t>
            </a:r>
            <a:r>
              <a:rPr lang="en-US" altLang="ko-KR" dirty="0" smtClean="0"/>
              <a:t>, </a:t>
            </a:r>
            <a:r>
              <a:rPr lang="ko-KR" altLang="en-US" dirty="0" smtClean="0"/>
              <a:t>문자열 등 다양한 타입으로 변환하여 리턴</a:t>
            </a:r>
            <a:endParaRPr lang="en-US" altLang="ko-KR" dirty="0" smtClean="0"/>
          </a:p>
          <a:p>
            <a:pPr lvl="2"/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객체 생성</a:t>
            </a:r>
            <a:endParaRPr lang="en-US" altLang="ko-KR" dirty="0" smtClean="0"/>
          </a:p>
          <a:p>
            <a:pPr lvl="1"/>
            <a:r>
              <a:rPr lang="ko-KR" altLang="en-US" dirty="0"/>
              <a:t>키보드로 데이터를 </a:t>
            </a:r>
            <a:r>
              <a:rPr lang="ko-KR" altLang="en-US" dirty="0" err="1"/>
              <a:t>입력받으려고</a:t>
            </a:r>
            <a:r>
              <a:rPr lang="ko-KR" altLang="en-US" dirty="0"/>
              <a:t> </a:t>
            </a:r>
            <a:r>
              <a:rPr lang="en-US" altLang="ko-KR" dirty="0"/>
              <a:t>System.in </a:t>
            </a:r>
            <a:r>
              <a:rPr lang="ko-KR" altLang="en-US" dirty="0"/>
              <a:t>객체와 연결된 </a:t>
            </a:r>
            <a:r>
              <a:rPr lang="en-US" altLang="ko-KR" dirty="0"/>
              <a:t>Scanner </a:t>
            </a:r>
            <a:br>
              <a:rPr lang="en-US" altLang="ko-KR" dirty="0"/>
            </a:br>
            <a:r>
              <a:rPr lang="ko-KR" altLang="en-US" dirty="0"/>
              <a:t>객체를 생성한다</a:t>
            </a:r>
            <a:r>
              <a:rPr lang="en-US" altLang="ko-KR" dirty="0"/>
              <a:t>. </a:t>
            </a:r>
          </a:p>
          <a:p>
            <a:pPr lvl="1"/>
            <a:endParaRPr lang="en-US" altLang="ko-KR" dirty="0" smtClean="0"/>
          </a:p>
          <a:p>
            <a:r>
              <a:rPr lang="ko-KR" altLang="en-US" dirty="0" smtClean="0"/>
              <a:t>키보드에 연결된 </a:t>
            </a:r>
            <a:r>
              <a:rPr lang="en-US" altLang="ko-KR" dirty="0" smtClean="0"/>
              <a:t>System.in</a:t>
            </a:r>
            <a:r>
              <a:rPr lang="ko-KR" altLang="en-US" dirty="0" smtClean="0"/>
              <a:t>에게 키를 읽게 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원하는 타입으로 변환하여 리턴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>
              <a:buNone/>
            </a:pPr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  <a:p>
            <a:endParaRPr lang="en-US" altLang="ko-KR" dirty="0" smtClean="0"/>
          </a:p>
          <a:p>
            <a:pPr lvl="1"/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Scanner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Scanner </a:t>
            </a:r>
            <a:r>
              <a:rPr lang="ko-KR" altLang="en-US" dirty="0" smtClean="0"/>
              <a:t>객체 생성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0" y="6356350"/>
            <a:ext cx="1981200" cy="365125"/>
          </a:xfrm>
        </p:spPr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54</a:t>
            </a:fld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847052" y="4362980"/>
            <a:ext cx="6048672" cy="33855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 smtClean="0"/>
              <a:t>Scanner a = </a:t>
            </a:r>
            <a:r>
              <a:rPr lang="en-US" altLang="ko-KR" sz="1600" b="1" dirty="0" smtClean="0"/>
              <a:t>new Scanner</a:t>
            </a:r>
            <a:r>
              <a:rPr lang="en-US" altLang="ko-KR" sz="1600" dirty="0" smtClean="0"/>
              <a:t>(</a:t>
            </a:r>
            <a:r>
              <a:rPr lang="en-US" altLang="ko-KR" sz="1600" dirty="0" smtClean="0">
                <a:solidFill>
                  <a:srgbClr val="FF0000"/>
                </a:solidFill>
              </a:rPr>
              <a:t>System.in</a:t>
            </a:r>
            <a:r>
              <a:rPr lang="en-US" altLang="ko-KR" sz="1600" dirty="0" smtClean="0"/>
              <a:t>); // Scanner </a:t>
            </a:r>
            <a:r>
              <a:rPr lang="ko-KR" altLang="en-US" sz="1600" dirty="0" smtClean="0"/>
              <a:t>객체 생성</a:t>
            </a:r>
            <a:endParaRPr lang="en-US" altLang="ko-KR" sz="160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325" y="5513191"/>
            <a:ext cx="8439001" cy="9447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847052" y="2692168"/>
            <a:ext cx="6048672" cy="33855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import </a:t>
            </a:r>
            <a:r>
              <a:rPr lang="en-US" altLang="ko-KR" sz="1600" dirty="0" err="1"/>
              <a:t>java.util.Scanner</a:t>
            </a:r>
            <a:r>
              <a:rPr lang="en-US" altLang="ko-KR" sz="1600" dirty="0" smtClean="0"/>
              <a:t>; // </a:t>
            </a:r>
            <a:r>
              <a:rPr lang="ko-KR" altLang="en-US" sz="1600" dirty="0" err="1" smtClean="0"/>
              <a:t>임포트</a:t>
            </a:r>
            <a:r>
              <a:rPr lang="ko-KR" altLang="en-US" sz="1600" dirty="0" smtClean="0"/>
              <a:t> 문 필요</a:t>
            </a:r>
            <a:endParaRPr lang="en-US" altLang="ko-KR" sz="1600" dirty="0"/>
          </a:p>
        </p:txBody>
      </p:sp>
      <p:sp>
        <p:nvSpPr>
          <p:cNvPr id="10" name="내용 개체 틀 4"/>
          <p:cNvSpPr>
            <a:spLocks noGrp="1"/>
          </p:cNvSpPr>
          <p:nvPr>
            <p:ph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/>
              <a:t>04 </a:t>
            </a:r>
            <a:r>
              <a:rPr lang="ko-KR" altLang="en-US" dirty="0"/>
              <a:t>자바 기본 입출력</a:t>
            </a:r>
          </a:p>
        </p:txBody>
      </p:sp>
    </p:spTree>
    <p:extLst>
      <p:ext uri="{BB962C8B-B14F-4D97-AF65-F5344CB8AC3E}">
        <p14:creationId xmlns:p14="http://schemas.microsoft.com/office/powerpoint/2010/main" val="4103119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Scanner </a:t>
            </a:r>
            <a:r>
              <a:rPr lang="ko-KR" altLang="en-US" dirty="0"/>
              <a:t>클래스가 제공하는 다양한 </a:t>
            </a:r>
            <a:r>
              <a:rPr lang="ko-KR" altLang="en-US" dirty="0" err="1"/>
              <a:t>메서드를</a:t>
            </a:r>
            <a:r>
              <a:rPr lang="ko-KR" altLang="en-US" dirty="0"/>
              <a:t> 이용해 키보드로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데이터를 </a:t>
            </a:r>
            <a:r>
              <a:rPr lang="ko-KR" altLang="en-US" dirty="0" err="1"/>
              <a:t>입력받는다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en-US" altLang="ko-KR" dirty="0"/>
              <a:t>Scanner</a:t>
            </a:r>
            <a:r>
              <a:rPr lang="ko-KR" altLang="en-US" dirty="0"/>
              <a:t>에서 키 입력 받기</a:t>
            </a:r>
            <a:endParaRPr lang="en-US" altLang="ko-KR" dirty="0"/>
          </a:p>
          <a:p>
            <a:pPr lvl="1"/>
            <a:r>
              <a:rPr lang="en-US" altLang="ko-KR" dirty="0"/>
              <a:t>Scanner</a:t>
            </a:r>
            <a:r>
              <a:rPr lang="ko-KR" altLang="en-US" dirty="0"/>
              <a:t>는 입력되는 키 값을 공백으로 구분되는 토큰 단위로 읽음</a:t>
            </a:r>
            <a:endParaRPr lang="en-US" altLang="ko-KR" dirty="0"/>
          </a:p>
          <a:p>
            <a:pPr lvl="1"/>
            <a:r>
              <a:rPr lang="ko-KR" altLang="en-US" dirty="0"/>
              <a:t>공백 문자 </a:t>
            </a:r>
            <a:r>
              <a:rPr lang="en-US" altLang="ko-KR" dirty="0"/>
              <a:t>:‘\t’,‘ \f’,‘ \r</a:t>
            </a:r>
            <a:r>
              <a:rPr lang="ko-KR" altLang="en-US" dirty="0"/>
              <a:t>’</a:t>
            </a:r>
            <a:r>
              <a:rPr lang="en-US" altLang="ko-KR" dirty="0"/>
              <a:t>,‘ ’,‘ \n</a:t>
            </a:r>
            <a:r>
              <a:rPr lang="ko-KR" altLang="en-US" dirty="0"/>
              <a:t>’</a:t>
            </a:r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Scanner</a:t>
            </a:r>
            <a:r>
              <a:rPr lang="ko-KR" altLang="en-US" dirty="0"/>
              <a:t>와 </a:t>
            </a:r>
            <a:r>
              <a:rPr lang="en-US" altLang="ko-KR" dirty="0"/>
              <a:t>Scanner </a:t>
            </a:r>
            <a:r>
              <a:rPr lang="ko-KR" altLang="en-US" dirty="0"/>
              <a:t>객체 생성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/>
              <a:t>04 </a:t>
            </a:r>
            <a:r>
              <a:rPr lang="ko-KR" altLang="en-US" dirty="0"/>
              <a:t>자바 기본 입출력</a:t>
            </a:r>
          </a:p>
          <a:p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53541" y="2026180"/>
            <a:ext cx="6048672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lvl="1"/>
            <a:r>
              <a:rPr lang="en-US" altLang="ko-KR" dirty="0" err="1"/>
              <a:t>int</a:t>
            </a:r>
            <a:r>
              <a:rPr lang="ko-KR" altLang="en-US" dirty="0"/>
              <a:t> </a:t>
            </a:r>
            <a:r>
              <a:rPr lang="en-US" altLang="ko-KR" dirty="0"/>
              <a:t>x = </a:t>
            </a:r>
            <a:r>
              <a:rPr lang="en-US" altLang="ko-KR" dirty="0" err="1"/>
              <a:t>in.nextInt</a:t>
            </a:r>
            <a:r>
              <a:rPr lang="en-US" altLang="ko-KR" dirty="0"/>
              <a:t>(); // </a:t>
            </a:r>
            <a:r>
              <a:rPr lang="ko-KR" altLang="en-US" dirty="0"/>
              <a:t>정수를 읽어 변수 </a:t>
            </a:r>
            <a:r>
              <a:rPr lang="en-US" altLang="ko-KR" dirty="0"/>
              <a:t>x</a:t>
            </a:r>
            <a:r>
              <a:rPr lang="ko-KR" altLang="en-US" dirty="0"/>
              <a:t>에 대입한다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541" y="3817923"/>
            <a:ext cx="2692579" cy="2912881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3933064" y="4955628"/>
            <a:ext cx="4271511" cy="160043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/>
              <a:t>Scanner </a:t>
            </a:r>
            <a:r>
              <a:rPr lang="en-US" altLang="ko-KR" sz="1400" dirty="0" err="1"/>
              <a:t>scanner</a:t>
            </a:r>
            <a:r>
              <a:rPr lang="en-US" altLang="ko-KR" sz="1400" dirty="0"/>
              <a:t> = new Scanner(System.in</a:t>
            </a:r>
            <a:r>
              <a:rPr lang="en-US" altLang="ko-KR" sz="1400" dirty="0" smtClean="0"/>
              <a:t>);</a:t>
            </a:r>
          </a:p>
          <a:p>
            <a:endParaRPr lang="en-US" altLang="ko-KR" sz="1400" dirty="0"/>
          </a:p>
          <a:p>
            <a:r>
              <a:rPr lang="en-US" altLang="ko-KR" sz="1400" dirty="0"/>
              <a:t>String name = </a:t>
            </a:r>
            <a:r>
              <a:rPr lang="en-US" altLang="ko-KR" sz="1400" b="1" dirty="0" err="1"/>
              <a:t>scanner.next</a:t>
            </a:r>
            <a:r>
              <a:rPr lang="en-US" altLang="ko-KR" sz="1400" b="1" dirty="0"/>
              <a:t>()</a:t>
            </a:r>
            <a:r>
              <a:rPr lang="en-US" altLang="ko-KR" sz="1400" dirty="0"/>
              <a:t>; </a:t>
            </a:r>
            <a:r>
              <a:rPr lang="en-US" altLang="ko-KR" sz="1400" dirty="0">
                <a:solidFill>
                  <a:srgbClr val="00B050"/>
                </a:solidFill>
              </a:rPr>
              <a:t>// "Kim"</a:t>
            </a:r>
          </a:p>
          <a:p>
            <a:r>
              <a:rPr lang="en-US" altLang="ko-KR" sz="1400" dirty="0"/>
              <a:t>String city = </a:t>
            </a:r>
            <a:r>
              <a:rPr lang="en-US" altLang="ko-KR" sz="1400" b="1" dirty="0" err="1"/>
              <a:t>scanner.next</a:t>
            </a:r>
            <a:r>
              <a:rPr lang="en-US" altLang="ko-KR" sz="1400" b="1" dirty="0"/>
              <a:t>()</a:t>
            </a:r>
            <a:r>
              <a:rPr lang="en-US" altLang="ko-KR" sz="1400" dirty="0"/>
              <a:t>; </a:t>
            </a:r>
            <a:r>
              <a:rPr lang="en-US" altLang="ko-KR" sz="1400" dirty="0">
                <a:solidFill>
                  <a:srgbClr val="00B050"/>
                </a:solidFill>
              </a:rPr>
              <a:t>// "Seoul"</a:t>
            </a:r>
          </a:p>
          <a:p>
            <a:r>
              <a:rPr lang="en-US" altLang="ko-KR" sz="1400" dirty="0" err="1"/>
              <a:t>int</a:t>
            </a:r>
            <a:r>
              <a:rPr lang="en-US" altLang="ko-KR" sz="1400" dirty="0"/>
              <a:t> age = </a:t>
            </a:r>
            <a:r>
              <a:rPr lang="en-US" altLang="ko-KR" sz="1400" b="1" dirty="0" err="1"/>
              <a:t>scanner.nextInt</a:t>
            </a:r>
            <a:r>
              <a:rPr lang="en-US" altLang="ko-KR" sz="1400" b="1" dirty="0"/>
              <a:t>()</a:t>
            </a:r>
            <a:r>
              <a:rPr lang="en-US" altLang="ko-KR" sz="1400" dirty="0"/>
              <a:t>; </a:t>
            </a:r>
            <a:r>
              <a:rPr lang="en-US" altLang="ko-KR" sz="1400" dirty="0">
                <a:solidFill>
                  <a:srgbClr val="00B050"/>
                </a:solidFill>
              </a:rPr>
              <a:t>// 20</a:t>
            </a:r>
          </a:p>
          <a:p>
            <a:r>
              <a:rPr lang="en-US" altLang="ko-KR" sz="1400" dirty="0"/>
              <a:t>double weight = </a:t>
            </a:r>
            <a:r>
              <a:rPr lang="en-US" altLang="ko-KR" sz="1400" b="1" dirty="0" err="1"/>
              <a:t>scanner.nextDouble</a:t>
            </a:r>
            <a:r>
              <a:rPr lang="en-US" altLang="ko-KR" sz="1400" b="1" dirty="0"/>
              <a:t>()</a:t>
            </a:r>
            <a:r>
              <a:rPr lang="en-US" altLang="ko-KR" sz="1400" dirty="0"/>
              <a:t>; </a:t>
            </a:r>
            <a:r>
              <a:rPr lang="en-US" altLang="ko-KR" sz="1400" dirty="0">
                <a:solidFill>
                  <a:srgbClr val="00B050"/>
                </a:solidFill>
              </a:rPr>
              <a:t>// 65.1</a:t>
            </a:r>
          </a:p>
          <a:p>
            <a:r>
              <a:rPr lang="en-US" altLang="ko-KR" sz="1400" dirty="0" err="1" smtClean="0"/>
              <a:t>boolean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single = </a:t>
            </a:r>
            <a:r>
              <a:rPr lang="en-US" altLang="ko-KR" sz="1400" b="1" dirty="0" err="1"/>
              <a:t>scanner.nextBoolean</a:t>
            </a:r>
            <a:r>
              <a:rPr lang="en-US" altLang="ko-KR" sz="1400" b="1" dirty="0"/>
              <a:t>()</a:t>
            </a:r>
            <a:r>
              <a:rPr lang="en-US" altLang="ko-KR" sz="1400" dirty="0"/>
              <a:t>; </a:t>
            </a:r>
            <a:r>
              <a:rPr lang="en-US" altLang="ko-KR" sz="1400" dirty="0">
                <a:solidFill>
                  <a:srgbClr val="00B050"/>
                </a:solidFill>
              </a:rPr>
              <a:t>// true</a:t>
            </a:r>
            <a:endParaRPr lang="ko-KR" altLang="en-US" sz="1400" dirty="0">
              <a:solidFill>
                <a:srgbClr val="00B050"/>
              </a:solidFill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2657" y="3248753"/>
            <a:ext cx="2385899" cy="1532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6523161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mtClean="0"/>
              <a:t>예제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140" y="1064235"/>
            <a:ext cx="8058150" cy="5057775"/>
          </a:xfrm>
          <a:prstGeom prst="rect">
            <a:avLst/>
          </a:prstGeom>
        </p:spPr>
      </p:pic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>
          <a:xfrm>
            <a:off x="0" y="0"/>
            <a:ext cx="4555221" cy="257175"/>
          </a:xfrm>
        </p:spPr>
        <p:txBody>
          <a:bodyPr>
            <a:normAutofit lnSpcReduction="10000"/>
          </a:bodyPr>
          <a:lstStyle/>
          <a:p>
            <a:r>
              <a:rPr lang="en-US" altLang="ko-KR" dirty="0"/>
              <a:t>04 </a:t>
            </a:r>
            <a:r>
              <a:rPr lang="ko-KR" altLang="en-US" dirty="0"/>
              <a:t>자바 기본 입출력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94265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연산자와 </a:t>
            </a:r>
            <a:r>
              <a:rPr lang="ko-KR" altLang="en-US" dirty="0" err="1" smtClean="0"/>
              <a:t>연산식의</a:t>
            </a:r>
            <a:r>
              <a:rPr lang="ko-KR" altLang="en-US" dirty="0" smtClean="0"/>
              <a:t> 개념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자바 </a:t>
            </a:r>
            <a:r>
              <a:rPr lang="ko-KR" altLang="en-US" dirty="0"/>
              <a:t>가상 </a:t>
            </a:r>
            <a:r>
              <a:rPr lang="ko-KR" altLang="en-US" dirty="0" err="1"/>
              <a:t>머신은</a:t>
            </a:r>
            <a:r>
              <a:rPr lang="ko-KR" altLang="en-US" dirty="0"/>
              <a:t> 기본적으로 </a:t>
            </a:r>
            <a:r>
              <a:rPr lang="en-US" altLang="ko-KR" dirty="0"/>
              <a:t>32</a:t>
            </a:r>
            <a:r>
              <a:rPr lang="ko-KR" altLang="en-US" dirty="0"/>
              <a:t>비트 단위로 계산</a:t>
            </a:r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mtClean="0"/>
              <a:t>연산자와 연산식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 smtClean="0"/>
              <a:t>05 </a:t>
            </a:r>
            <a:r>
              <a:rPr lang="ko-KR" altLang="en-US" dirty="0" smtClean="0"/>
              <a:t>연산자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420" y="1509619"/>
            <a:ext cx="3295650" cy="12954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847" y="3907373"/>
            <a:ext cx="3819525" cy="137160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4187372" y="1412781"/>
            <a:ext cx="4572000" cy="1892826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ct val="50000"/>
              </a:spcBef>
              <a:buFont typeface="Arial" pitchFamily="34" charset="0"/>
              <a:buChar char="•"/>
            </a:pPr>
            <a:r>
              <a:rPr lang="ko-KR" altLang="en-US" dirty="0">
                <a:latin typeface="+mn-ea"/>
              </a:rPr>
              <a:t>연산자</a:t>
            </a:r>
            <a:r>
              <a:rPr lang="en-US" altLang="ko-KR" dirty="0">
                <a:latin typeface="+mn-ea"/>
              </a:rPr>
              <a:t>(Operator</a:t>
            </a:r>
            <a:r>
              <a:rPr lang="en-US" altLang="ko-KR" dirty="0" smtClean="0">
                <a:latin typeface="+mn-ea"/>
              </a:rPr>
              <a:t>):</a:t>
            </a:r>
            <a:r>
              <a:rPr lang="ko-KR" altLang="en-US" dirty="0" smtClean="0">
                <a:latin typeface="+mn-ea"/>
              </a:rPr>
              <a:t>어떠한 </a:t>
            </a:r>
            <a:r>
              <a:rPr lang="ko-KR" altLang="en-US" dirty="0">
                <a:latin typeface="+mn-ea"/>
              </a:rPr>
              <a:t>기능을 수행하는 기호</a:t>
            </a:r>
            <a:r>
              <a:rPr lang="en-US" altLang="ko-KR" dirty="0">
                <a:latin typeface="+mn-ea"/>
              </a:rPr>
              <a:t>(+,-,*,/ </a:t>
            </a:r>
            <a:r>
              <a:rPr lang="ko-KR" altLang="en-US" dirty="0">
                <a:latin typeface="+mn-ea"/>
              </a:rPr>
              <a:t>등</a:t>
            </a:r>
            <a:r>
              <a:rPr lang="en-US" altLang="ko-KR" dirty="0" smtClean="0">
                <a:latin typeface="+mn-ea"/>
              </a:rPr>
              <a:t>)</a:t>
            </a:r>
          </a:p>
          <a:p>
            <a:pPr marL="285750" indent="-285750">
              <a:lnSpc>
                <a:spcPct val="150000"/>
              </a:lnSpc>
              <a:spcBef>
                <a:spcPct val="50000"/>
              </a:spcBef>
              <a:buFont typeface="Arial" pitchFamily="34" charset="0"/>
              <a:buChar char="•"/>
            </a:pPr>
            <a:r>
              <a:rPr lang="ko-KR" altLang="en-US" dirty="0" smtClean="0">
                <a:latin typeface="+mn-ea"/>
              </a:rPr>
              <a:t>피 연산자</a:t>
            </a:r>
            <a:r>
              <a:rPr lang="en-US" altLang="ko-KR" dirty="0">
                <a:latin typeface="+mn-ea"/>
              </a:rPr>
              <a:t>(Operand</a:t>
            </a:r>
            <a:r>
              <a:rPr lang="en-US" altLang="ko-KR" dirty="0" smtClean="0">
                <a:latin typeface="+mn-ea"/>
              </a:rPr>
              <a:t>):</a:t>
            </a:r>
            <a:r>
              <a:rPr lang="ko-KR" altLang="en-US" dirty="0" smtClean="0">
                <a:latin typeface="+mn-ea"/>
              </a:rPr>
              <a:t>연산자의 </a:t>
            </a:r>
            <a:r>
              <a:rPr lang="ko-KR" altLang="en-US" dirty="0">
                <a:latin typeface="+mn-ea"/>
              </a:rPr>
              <a:t>작업 대상</a:t>
            </a:r>
            <a:r>
              <a:rPr lang="en-US" altLang="ko-KR" dirty="0">
                <a:latin typeface="+mn-ea"/>
              </a:rPr>
              <a:t>(</a:t>
            </a:r>
            <a:r>
              <a:rPr lang="ko-KR" altLang="en-US" dirty="0">
                <a:latin typeface="+mn-ea"/>
              </a:rPr>
              <a:t>변수</a:t>
            </a:r>
            <a:r>
              <a:rPr lang="en-US" altLang="ko-KR" dirty="0">
                <a:latin typeface="+mn-ea"/>
              </a:rPr>
              <a:t>,</a:t>
            </a:r>
            <a:r>
              <a:rPr lang="ko-KR" altLang="en-US" dirty="0">
                <a:latin typeface="+mn-ea"/>
              </a:rPr>
              <a:t>상수</a:t>
            </a:r>
            <a:r>
              <a:rPr lang="en-US" altLang="ko-KR" dirty="0">
                <a:latin typeface="+mn-ea"/>
              </a:rPr>
              <a:t>,</a:t>
            </a:r>
            <a:r>
              <a:rPr lang="ko-KR" altLang="en-US" dirty="0" err="1">
                <a:latin typeface="+mn-ea"/>
              </a:rPr>
              <a:t>리터럴</a:t>
            </a:r>
            <a:r>
              <a:rPr lang="en-US" altLang="ko-KR" dirty="0">
                <a:latin typeface="+mn-ea"/>
              </a:rPr>
              <a:t>,</a:t>
            </a:r>
            <a:r>
              <a:rPr lang="ko-KR" altLang="en-US" dirty="0">
                <a:latin typeface="+mn-ea"/>
              </a:rPr>
              <a:t>수식</a:t>
            </a:r>
            <a:r>
              <a:rPr lang="en-US" altLang="ko-KR" dirty="0">
                <a:latin typeface="+mn-ea"/>
              </a:rPr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1681923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mtClean="0"/>
              <a:t>연산자의 종류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/>
              <a:t>05 </a:t>
            </a:r>
            <a:r>
              <a:rPr lang="ko-KR" altLang="en-US" dirty="0"/>
              <a:t>연산자</a:t>
            </a:r>
          </a:p>
          <a:p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749" y="1035172"/>
            <a:ext cx="8048625" cy="416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930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217654" y="883403"/>
            <a:ext cx="8640000" cy="532859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 err="1" smtClean="0"/>
              <a:t>피연산자의</a:t>
            </a:r>
            <a:r>
              <a:rPr lang="ko-KR" altLang="en-US" dirty="0" smtClean="0"/>
              <a:t> </a:t>
            </a:r>
            <a:r>
              <a:rPr lang="ko-KR" altLang="en-US" dirty="0"/>
              <a:t>데이터 타입에 따라 결과 값이 다른데</a:t>
            </a:r>
            <a:r>
              <a:rPr lang="en-US" altLang="ko-KR" dirty="0"/>
              <a:t>, </a:t>
            </a:r>
            <a:r>
              <a:rPr lang="ko-KR" altLang="en-US" dirty="0"/>
              <a:t>연산할 두 </a:t>
            </a:r>
            <a:r>
              <a:rPr lang="ko-KR" altLang="en-US" dirty="0" err="1"/>
              <a:t>피연산자의</a:t>
            </a:r>
            <a:r>
              <a:rPr lang="ko-KR" altLang="en-US" dirty="0"/>
              <a:t> 데이터 타입이 다르면 큰 범위의 타입으로 일치시킨 후 </a:t>
            </a:r>
            <a:r>
              <a:rPr lang="ko-KR" altLang="en-US" dirty="0" smtClean="0"/>
              <a:t>연산 수행</a:t>
            </a:r>
            <a:r>
              <a:rPr lang="en-US" altLang="ko-KR" dirty="0" smtClean="0"/>
              <a:t> </a:t>
            </a:r>
            <a:endParaRPr lang="ko-KR" altLang="en-US" dirty="0"/>
          </a:p>
          <a:p>
            <a:pPr>
              <a:lnSpc>
                <a:spcPct val="150000"/>
              </a:lnSpc>
            </a:pPr>
            <a:r>
              <a:rPr lang="ko-KR" altLang="en-US" dirty="0" smtClean="0"/>
              <a:t>논리 </a:t>
            </a:r>
            <a:r>
              <a:rPr lang="ko-KR" altLang="en-US" dirty="0"/>
              <a:t>타입을 제외한 기초 타입을 </a:t>
            </a:r>
            <a:r>
              <a:rPr lang="ko-KR" altLang="en-US" dirty="0" err="1"/>
              <a:t>피연산자로</a:t>
            </a:r>
            <a:r>
              <a:rPr lang="ko-KR" altLang="en-US" dirty="0"/>
              <a:t> </a:t>
            </a:r>
            <a:r>
              <a:rPr lang="ko-KR" altLang="en-US" dirty="0" smtClean="0"/>
              <a:t>사용</a:t>
            </a:r>
            <a:r>
              <a:rPr lang="en-US" altLang="ko-KR" dirty="0" smtClean="0"/>
              <a:t>. </a:t>
            </a:r>
            <a:r>
              <a:rPr lang="ko-KR" altLang="en-US" dirty="0"/>
              <a:t>단</a:t>
            </a:r>
            <a:r>
              <a:rPr lang="en-US" altLang="ko-KR" dirty="0"/>
              <a:t>, % </a:t>
            </a:r>
            <a:r>
              <a:rPr lang="ko-KR" altLang="en-US" dirty="0"/>
              <a:t>연산자는 정수 타입만 </a:t>
            </a:r>
            <a:r>
              <a:rPr lang="ko-KR" altLang="en-US" dirty="0" smtClean="0"/>
              <a:t>사용</a:t>
            </a:r>
            <a:endParaRPr lang="ko-KR" altLang="en-US" dirty="0"/>
          </a:p>
          <a:p>
            <a:pPr>
              <a:lnSpc>
                <a:spcPct val="150000"/>
              </a:lnSpc>
            </a:pPr>
            <a:r>
              <a:rPr lang="ko-KR" altLang="en-US" dirty="0" smtClean="0"/>
              <a:t>덧셈 </a:t>
            </a:r>
            <a:r>
              <a:rPr lang="ko-KR" altLang="en-US" dirty="0"/>
              <a:t>연산자는 문자열을 연결하는 데도 </a:t>
            </a:r>
            <a:r>
              <a:rPr lang="ko-KR" altLang="en-US" dirty="0" smtClean="0"/>
              <a:t>사용</a:t>
            </a:r>
            <a:r>
              <a:rPr lang="en-US" altLang="ko-KR" dirty="0" smtClean="0"/>
              <a:t>. </a:t>
            </a:r>
            <a:r>
              <a:rPr lang="ko-KR" altLang="en-US" dirty="0"/>
              <a:t>문자열과 덧셈을 하는 데이터는 먼저 문자열로 변환한 후 서로 </a:t>
            </a:r>
            <a:r>
              <a:rPr lang="ko-KR" altLang="en-US" dirty="0" smtClean="0"/>
              <a:t>연결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ko-KR" altLang="en-US" dirty="0" smtClean="0"/>
              <a:t>예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 smtClean="0"/>
          </a:p>
          <a:p>
            <a:pPr>
              <a:lnSpc>
                <a:spcPct val="150000"/>
              </a:lnSpc>
            </a:pPr>
            <a:endParaRPr lang="ko-KR" altLang="en-US" dirty="0"/>
          </a:p>
          <a:p>
            <a:pPr lvl="1">
              <a:lnSpc>
                <a:spcPct val="150000"/>
              </a:lnSpc>
            </a:pP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mtClean="0"/>
              <a:t>산술 연산자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/>
              <a:t>05 </a:t>
            </a:r>
            <a:r>
              <a:rPr lang="ko-KR" altLang="en-US" dirty="0"/>
              <a:t>연산자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4951" y="4054474"/>
            <a:ext cx="5810250" cy="206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697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대표적인 자바 </a:t>
            </a:r>
            <a:r>
              <a:rPr lang="ko-KR" altLang="en-US" dirty="0" err="1" smtClean="0"/>
              <a:t>에디션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en-US" altLang="ko-KR" dirty="0" smtClean="0"/>
              <a:t>JDK </a:t>
            </a:r>
            <a:r>
              <a:rPr lang="ko-KR" altLang="en-US" dirty="0" smtClean="0"/>
              <a:t>구성 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JDK </a:t>
            </a:r>
            <a:r>
              <a:rPr lang="ko-KR" altLang="en-US" dirty="0" smtClean="0"/>
              <a:t>설치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 smtClean="0"/>
              <a:t>04 JDK </a:t>
            </a:r>
            <a:r>
              <a:rPr lang="ko-KR" altLang="en-US" dirty="0" smtClean="0"/>
              <a:t>설치와 환경 설정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725" y="1425628"/>
            <a:ext cx="5227144" cy="236494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700" y="4217628"/>
            <a:ext cx="2716148" cy="217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44232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05 </a:t>
            </a:r>
            <a:r>
              <a:rPr lang="ko-KR" altLang="en-US"/>
              <a:t>연산자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mtClean="0"/>
              <a:t>예제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079012"/>
            <a:ext cx="8105775" cy="2933700"/>
          </a:xfrm>
          <a:prstGeom prst="rect">
            <a:avLst/>
          </a:prstGeom>
        </p:spPr>
      </p:pic>
      <p:sp>
        <p:nvSpPr>
          <p:cNvPr id="6" name="내용 개체 틀 3"/>
          <p:cNvSpPr>
            <a:spLocks noGrp="1"/>
          </p:cNvSpPr>
          <p:nvPr>
            <p:ph sz="quarter" idx="10"/>
          </p:nvPr>
        </p:nvSpPr>
        <p:spPr>
          <a:xfrm>
            <a:off x="0" y="0"/>
            <a:ext cx="4555221" cy="257175"/>
          </a:xfrm>
        </p:spPr>
        <p:txBody>
          <a:bodyPr>
            <a:normAutofit lnSpcReduction="10000"/>
          </a:bodyPr>
          <a:lstStyle/>
          <a:p>
            <a:r>
              <a:rPr lang="en-US" altLang="ko-KR" dirty="0"/>
              <a:t>05 </a:t>
            </a:r>
            <a:r>
              <a:rPr lang="ko-KR" altLang="en-US" dirty="0"/>
              <a:t>연산자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53477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mtClean="0"/>
              <a:t>비교 </a:t>
            </a:r>
            <a:r>
              <a:rPr lang="ko-KR" altLang="en-US" dirty="0"/>
              <a:t>연산자는 논리 타입에만 사용할 수 있는데 </a:t>
            </a:r>
            <a:r>
              <a:rPr lang="en-US" altLang="ko-KR" dirty="0"/>
              <a:t>==</a:t>
            </a:r>
            <a:r>
              <a:rPr lang="ko-KR" altLang="en-US" dirty="0"/>
              <a:t>와 </a:t>
            </a:r>
            <a:r>
              <a:rPr lang="en-US" altLang="ko-KR" dirty="0"/>
              <a:t>!=</a:t>
            </a:r>
            <a:r>
              <a:rPr lang="ko-KR" altLang="en-US" dirty="0"/>
              <a:t>는 모든 기초 타입에 </a:t>
            </a:r>
            <a:r>
              <a:rPr lang="ko-KR" altLang="en-US" dirty="0" smtClean="0"/>
              <a:t>사용</a:t>
            </a:r>
            <a:endParaRPr lang="en-US" altLang="ko-KR" dirty="0" smtClean="0"/>
          </a:p>
          <a:p>
            <a:r>
              <a:rPr lang="ko-KR" altLang="en-US" dirty="0" smtClean="0"/>
              <a:t>종류</a:t>
            </a:r>
            <a:endParaRPr lang="ko-KR" altLang="en-US" dirty="0"/>
          </a:p>
          <a:p>
            <a:pPr lvl="1"/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mtClean="0"/>
              <a:t>비교 연산자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/>
              <a:t>05 </a:t>
            </a:r>
            <a:r>
              <a:rPr lang="ko-KR" altLang="en-US"/>
              <a:t>연산자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723" y="2240938"/>
            <a:ext cx="5334000" cy="265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979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논리 </a:t>
            </a:r>
            <a:r>
              <a:rPr lang="ko-KR" altLang="en-US" dirty="0"/>
              <a:t>연산자는 </a:t>
            </a:r>
            <a:r>
              <a:rPr lang="ko-KR" altLang="en-US" dirty="0" smtClean="0"/>
              <a:t>피 연산자의 </a:t>
            </a:r>
            <a:r>
              <a:rPr lang="ko-KR" altLang="en-US" dirty="0"/>
              <a:t>조건을 결합해서 </a:t>
            </a:r>
            <a:r>
              <a:rPr lang="en-US" altLang="ko-KR" dirty="0"/>
              <a:t>true</a:t>
            </a:r>
            <a:r>
              <a:rPr lang="ko-KR" altLang="en-US" dirty="0"/>
              <a:t>와 </a:t>
            </a:r>
            <a:r>
              <a:rPr lang="en-US" altLang="ko-KR" dirty="0"/>
              <a:t>false</a:t>
            </a:r>
            <a:r>
              <a:rPr lang="ko-KR" altLang="en-US" dirty="0"/>
              <a:t>를 조사하며</a:t>
            </a:r>
            <a:r>
              <a:rPr lang="en-US" altLang="ko-KR" dirty="0"/>
              <a:t>, </a:t>
            </a:r>
            <a:r>
              <a:rPr lang="ko-KR" altLang="en-US" dirty="0"/>
              <a:t>논리 타입에만 </a:t>
            </a:r>
            <a:r>
              <a:rPr lang="ko-KR" altLang="en-US" dirty="0" smtClean="0"/>
              <a:t>사용</a:t>
            </a:r>
            <a:endParaRPr lang="en-US" altLang="ko-KR" dirty="0" smtClean="0"/>
          </a:p>
          <a:p>
            <a:r>
              <a:rPr lang="ko-KR" altLang="en-US" dirty="0" smtClean="0"/>
              <a:t>종류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err="1" smtClean="0"/>
              <a:t>쇼트서킷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mtClean="0"/>
              <a:t>논리 연산자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/>
              <a:t>05 </a:t>
            </a:r>
            <a:r>
              <a:rPr lang="ko-KR" altLang="en-US" dirty="0"/>
              <a:t>연산자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619" y="2213272"/>
            <a:ext cx="7258050" cy="184785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983" y="4649541"/>
            <a:ext cx="8058150" cy="185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749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비교연산자</a:t>
            </a:r>
            <a:r>
              <a:rPr lang="en-US" altLang="ko-KR" dirty="0" smtClean="0"/>
              <a:t>/</a:t>
            </a:r>
            <a:r>
              <a:rPr lang="ko-KR" altLang="en-US" dirty="0" smtClean="0"/>
              <a:t>논리 연산자 예제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/>
              <a:t>05 </a:t>
            </a:r>
            <a:r>
              <a:rPr lang="ko-KR" altLang="en-US" dirty="0"/>
              <a:t>연산자</a:t>
            </a:r>
          </a:p>
          <a:p>
            <a:endParaRPr lang="ko-KR" altLang="en-US" dirty="0"/>
          </a:p>
        </p:txBody>
      </p:sp>
      <p:grpSp>
        <p:nvGrpSpPr>
          <p:cNvPr id="12" name="그룹 11"/>
          <p:cNvGrpSpPr/>
          <p:nvPr/>
        </p:nvGrpSpPr>
        <p:grpSpPr>
          <a:xfrm>
            <a:off x="456540" y="1086704"/>
            <a:ext cx="7835583" cy="4998422"/>
            <a:chOff x="573771" y="1493104"/>
            <a:chExt cx="7835583" cy="4998422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3771" y="1493104"/>
              <a:ext cx="7596000" cy="4752038"/>
            </a:xfrm>
            <a:prstGeom prst="rect">
              <a:avLst/>
            </a:prstGeom>
          </p:spPr>
        </p:pic>
        <p:sp>
          <p:nvSpPr>
            <p:cNvPr id="10" name="직사각형 9"/>
            <p:cNvSpPr/>
            <p:nvPr/>
          </p:nvSpPr>
          <p:spPr>
            <a:xfrm>
              <a:off x="5642708" y="5455138"/>
              <a:ext cx="2766646" cy="99255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40229" y="5259262"/>
              <a:ext cx="1728000" cy="12322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53729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251520" y="1052736"/>
            <a:ext cx="8790880" cy="5328592"/>
          </a:xfrm>
        </p:spPr>
        <p:txBody>
          <a:bodyPr/>
          <a:lstStyle/>
          <a:p>
            <a:r>
              <a:rPr lang="ko-KR" altLang="en-US" b="0" dirty="0" smtClean="0"/>
              <a:t>오른쪽에 </a:t>
            </a:r>
            <a:r>
              <a:rPr lang="ko-KR" altLang="en-US" b="0" dirty="0"/>
              <a:t>있는 </a:t>
            </a:r>
            <a:r>
              <a:rPr lang="ko-KR" altLang="en-US" b="0" dirty="0" err="1"/>
              <a:t>연산식의</a:t>
            </a:r>
            <a:r>
              <a:rPr lang="ko-KR" altLang="en-US" b="0" dirty="0"/>
              <a:t> 결과 값을 왼쪽에 있는 변수에 대입</a:t>
            </a:r>
          </a:p>
          <a:p>
            <a:r>
              <a:rPr lang="ko-KR" altLang="en-US" b="0" dirty="0" smtClean="0"/>
              <a:t>예</a:t>
            </a:r>
            <a:endParaRPr lang="en-US" altLang="ko-KR" b="0" dirty="0" smtClean="0"/>
          </a:p>
          <a:p>
            <a:endParaRPr lang="en-US" altLang="ko-KR" b="0" dirty="0"/>
          </a:p>
          <a:p>
            <a:r>
              <a:rPr lang="ko-KR" altLang="en-US" b="0" dirty="0" smtClean="0"/>
              <a:t>종류</a:t>
            </a:r>
            <a:endParaRPr lang="ko-KR" altLang="en-US" b="0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mtClean="0"/>
              <a:t>대입 연산자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/>
              <a:t>05 </a:t>
            </a:r>
            <a:r>
              <a:rPr lang="ko-KR" altLang="en-US" dirty="0"/>
              <a:t>연산자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282" y="1639360"/>
            <a:ext cx="2457450" cy="97155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4633" y="1484210"/>
            <a:ext cx="3206709" cy="132406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481" y="2674245"/>
            <a:ext cx="3748893" cy="3951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783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05 </a:t>
            </a:r>
            <a:r>
              <a:rPr lang="ko-KR" altLang="en-US"/>
              <a:t>연산자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mtClean="0"/>
              <a:t>대입 연산자 예제</a:t>
            </a:r>
            <a:endParaRPr lang="ko-KR" altLang="en-US" dirty="0"/>
          </a:p>
        </p:txBody>
      </p:sp>
      <p:sp>
        <p:nvSpPr>
          <p:cNvPr id="9" name="내용 개체 틀 8"/>
          <p:cNvSpPr>
            <a:spLocks noGrp="1"/>
          </p:cNvSpPr>
          <p:nvPr>
            <p:ph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/>
              <a:t>05 </a:t>
            </a:r>
            <a:r>
              <a:rPr lang="ko-KR" altLang="en-US" dirty="0"/>
              <a:t>연산자</a:t>
            </a:r>
          </a:p>
          <a:p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798" y="1058007"/>
            <a:ext cx="6804000" cy="5468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505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mtClean="0"/>
              <a:t>숫자를 </a:t>
            </a:r>
            <a:r>
              <a:rPr lang="ko-KR" altLang="en-US" dirty="0"/>
              <a:t>나타내는 기초 타입에 사용하며 </a:t>
            </a:r>
            <a:r>
              <a:rPr lang="ko-KR" altLang="en-US" dirty="0" err="1"/>
              <a:t>피연산자의</a:t>
            </a:r>
            <a:r>
              <a:rPr lang="ko-KR" altLang="en-US" dirty="0"/>
              <a:t> 부호를 그대로 유지하거나 </a:t>
            </a:r>
            <a:r>
              <a:rPr lang="ko-KR" altLang="en-US" dirty="0" smtClean="0"/>
              <a:t>반전</a:t>
            </a:r>
            <a:endParaRPr lang="en-US" altLang="ko-KR" dirty="0" smtClean="0"/>
          </a:p>
          <a:p>
            <a:r>
              <a:rPr lang="ko-KR" altLang="en-US" dirty="0"/>
              <a:t>증감 연산자는 변수의 위치에 따라 의미가 다르다</a:t>
            </a:r>
            <a:r>
              <a:rPr lang="en-US" altLang="ko-KR" dirty="0"/>
              <a:t>. </a:t>
            </a:r>
            <a:endParaRPr lang="ko-KR" altLang="en-US" dirty="0"/>
          </a:p>
          <a:p>
            <a:r>
              <a:rPr lang="ko-KR" altLang="en-US" dirty="0" smtClean="0"/>
              <a:t>종류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부호</a:t>
            </a:r>
            <a:r>
              <a:rPr lang="en-US" altLang="ko-KR"/>
              <a:t>·</a:t>
            </a:r>
            <a:r>
              <a:rPr lang="ko-KR" altLang="en-US"/>
              <a:t>증감 </a:t>
            </a:r>
            <a:r>
              <a:rPr lang="ko-KR" altLang="en-US" smtClean="0"/>
              <a:t>연산자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/>
              <a:t>05 </a:t>
            </a:r>
            <a:r>
              <a:rPr lang="ko-KR" altLang="en-US"/>
              <a:t>연산자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631" y="2579078"/>
            <a:ext cx="8077200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621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05 </a:t>
            </a:r>
            <a:r>
              <a:rPr lang="ko-KR" altLang="en-US"/>
              <a:t>연산자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부호</a:t>
            </a:r>
            <a:r>
              <a:rPr lang="en-US" altLang="ko-KR"/>
              <a:t>·</a:t>
            </a:r>
            <a:r>
              <a:rPr lang="ko-KR" altLang="en-US"/>
              <a:t>증감 </a:t>
            </a:r>
            <a:r>
              <a:rPr lang="ko-KR" altLang="en-US" smtClean="0"/>
              <a:t>연산자 예제</a:t>
            </a:r>
            <a:endParaRPr lang="en-US" altLang="ko-KR" dirty="0"/>
          </a:p>
        </p:txBody>
      </p:sp>
      <p:sp>
        <p:nvSpPr>
          <p:cNvPr id="13" name="내용 개체 틀 12"/>
          <p:cNvSpPr>
            <a:spLocks noGrp="1"/>
          </p:cNvSpPr>
          <p:nvPr>
            <p:ph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/>
              <a:t>05 </a:t>
            </a:r>
            <a:r>
              <a:rPr lang="ko-KR" altLang="en-US" dirty="0"/>
              <a:t>연산자</a:t>
            </a:r>
          </a:p>
        </p:txBody>
      </p:sp>
      <p:grpSp>
        <p:nvGrpSpPr>
          <p:cNvPr id="11" name="그룹 10"/>
          <p:cNvGrpSpPr/>
          <p:nvPr/>
        </p:nvGrpSpPr>
        <p:grpSpPr>
          <a:xfrm>
            <a:off x="251520" y="1039943"/>
            <a:ext cx="8358234" cy="5033856"/>
            <a:chOff x="533286" y="1438527"/>
            <a:chExt cx="8358234" cy="5033856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3286" y="1438527"/>
              <a:ext cx="7524000" cy="5033856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3"/>
            <a:srcRect r="20129"/>
            <a:stretch/>
          </p:blipFill>
          <p:spPr>
            <a:xfrm>
              <a:off x="6907512" y="1897577"/>
              <a:ext cx="1984008" cy="1897609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 rotWithShape="1">
            <a:blip r:embed="rId4"/>
            <a:srcRect b="38433"/>
            <a:stretch/>
          </p:blipFill>
          <p:spPr>
            <a:xfrm>
              <a:off x="5042016" y="5867119"/>
              <a:ext cx="2857500" cy="6040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03290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조건 </a:t>
            </a:r>
            <a:r>
              <a:rPr lang="ko-KR" altLang="en-US" dirty="0"/>
              <a:t>연산자</a:t>
            </a:r>
            <a:r>
              <a:rPr lang="en-US" altLang="ko-KR" dirty="0"/>
              <a:t>(?:)</a:t>
            </a:r>
            <a:r>
              <a:rPr lang="ko-KR" altLang="en-US" dirty="0"/>
              <a:t>는 </a:t>
            </a:r>
            <a:r>
              <a:rPr lang="ko-KR" altLang="en-US" dirty="0" smtClean="0"/>
              <a:t>조건식이 </a:t>
            </a:r>
            <a:r>
              <a:rPr lang="en-US" altLang="ko-KR" dirty="0"/>
              <a:t>true</a:t>
            </a:r>
            <a:r>
              <a:rPr lang="ko-KR" altLang="en-US" dirty="0"/>
              <a:t>이면 결과 값은 </a:t>
            </a:r>
            <a:r>
              <a:rPr lang="ko-KR" altLang="en-US" dirty="0" err="1" smtClean="0"/>
              <a:t>연산식</a:t>
            </a:r>
            <a:r>
              <a:rPr lang="en-US" altLang="ko-KR" dirty="0" smtClean="0"/>
              <a:t>1</a:t>
            </a:r>
            <a:r>
              <a:rPr lang="ko-KR" altLang="en-US" dirty="0"/>
              <a:t>의 값이 되고 </a:t>
            </a:r>
            <a:r>
              <a:rPr lang="en-US" altLang="ko-KR" dirty="0"/>
              <a:t>false</a:t>
            </a:r>
            <a:r>
              <a:rPr lang="ko-KR" altLang="en-US" dirty="0"/>
              <a:t>이면 결과 값은 </a:t>
            </a:r>
            <a:r>
              <a:rPr lang="ko-KR" altLang="en-US" dirty="0" err="1" smtClean="0"/>
              <a:t>연산식</a:t>
            </a:r>
            <a:r>
              <a:rPr lang="en-US" altLang="ko-KR" dirty="0" smtClean="0"/>
              <a:t>2</a:t>
            </a:r>
            <a:r>
              <a:rPr lang="ko-KR" altLang="en-US" dirty="0"/>
              <a:t>의 값이 된다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pPr marL="92075" indent="0">
              <a:buNone/>
            </a:pPr>
            <a:r>
              <a:rPr lang="en-US" altLang="ko-KR" dirty="0" smtClean="0"/>
              <a:t>  </a:t>
            </a:r>
            <a:endParaRPr lang="en-US" altLang="ko-KR" dirty="0"/>
          </a:p>
          <a:p>
            <a:endParaRPr lang="en-US" altLang="ko-KR" dirty="0" smtClean="0"/>
          </a:p>
          <a:p>
            <a:r>
              <a:rPr lang="ko-KR" altLang="en-US" dirty="0" smtClean="0"/>
              <a:t>조건 </a:t>
            </a:r>
            <a:r>
              <a:rPr lang="ko-KR" altLang="en-US" dirty="0"/>
              <a:t>연산자도 </a:t>
            </a:r>
            <a:r>
              <a:rPr lang="ko-KR" altLang="en-US" dirty="0" err="1"/>
              <a:t>쇼트서킷</a:t>
            </a:r>
            <a:r>
              <a:rPr lang="ko-KR" altLang="en-US" dirty="0"/>
              <a:t> </a:t>
            </a:r>
            <a:r>
              <a:rPr lang="ko-KR" altLang="en-US" dirty="0" err="1"/>
              <a:t>로직을</a:t>
            </a:r>
            <a:r>
              <a:rPr lang="ko-KR" altLang="en-US" dirty="0"/>
              <a:t> 이용하기 때문에 조건식에 따라 </a:t>
            </a:r>
            <a:r>
              <a:rPr lang="ko-KR" altLang="en-US" dirty="0" err="1" smtClean="0"/>
              <a:t>연산식</a:t>
            </a:r>
            <a:r>
              <a:rPr lang="en-US" altLang="ko-KR" dirty="0" smtClean="0"/>
              <a:t>1</a:t>
            </a:r>
            <a:r>
              <a:rPr lang="ko-KR" altLang="en-US" dirty="0"/>
              <a:t>과 </a:t>
            </a:r>
            <a:r>
              <a:rPr lang="ko-KR" altLang="en-US" dirty="0" err="1" smtClean="0"/>
              <a:t>연산식</a:t>
            </a:r>
            <a:r>
              <a:rPr lang="en-US" altLang="ko-KR" dirty="0" smtClean="0"/>
              <a:t>2 </a:t>
            </a:r>
            <a:r>
              <a:rPr lang="ko-KR" altLang="en-US" dirty="0"/>
              <a:t>중 하나만 </a:t>
            </a:r>
            <a:r>
              <a:rPr lang="ko-KR" altLang="en-US" dirty="0" smtClean="0"/>
              <a:t>실행</a:t>
            </a:r>
            <a:endParaRPr lang="en-US" altLang="ko-KR" dirty="0" smtClean="0"/>
          </a:p>
          <a:p>
            <a:pPr marL="92075" indent="0">
              <a:buNone/>
            </a:pPr>
            <a:endParaRPr lang="ko-KR" altLang="en-US" dirty="0"/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mtClean="0"/>
              <a:t>조건 연산자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/>
              <a:t>05 </a:t>
            </a:r>
            <a:r>
              <a:rPr lang="ko-KR" altLang="en-US"/>
              <a:t>연산자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997" y="1875813"/>
            <a:ext cx="2790825" cy="54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900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05 </a:t>
            </a:r>
            <a:r>
              <a:rPr lang="ko-KR" altLang="en-US"/>
              <a:t>연산자</a:t>
            </a:r>
          </a:p>
          <a:p>
            <a:r>
              <a:rPr lang="ko-KR" altLang="en-US" smtClean="0"/>
              <a:t>익히기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mtClean="0"/>
              <a:t>조건 연산자 예제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/>
              <a:t>05 </a:t>
            </a:r>
            <a:r>
              <a:rPr lang="ko-KR" altLang="en-US" dirty="0"/>
              <a:t>연산자</a:t>
            </a:r>
          </a:p>
          <a:p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419" y="1031631"/>
            <a:ext cx="80962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622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sz="2400" dirty="0" smtClean="0">
                <a:solidFill>
                  <a:srgbClr val="FF0000"/>
                </a:solidFill>
              </a:rPr>
              <a:t>1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오라클</a:t>
            </a:r>
            <a:r>
              <a:rPr lang="ko-KR" altLang="en-US" dirty="0" smtClean="0"/>
              <a:t> </a:t>
            </a:r>
            <a:r>
              <a:rPr lang="ko-KR" altLang="en-US" dirty="0"/>
              <a:t>다운로드 사이트에 </a:t>
            </a:r>
            <a:r>
              <a:rPr lang="ko-KR" altLang="en-US" dirty="0" smtClean="0"/>
              <a:t>접속하기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 smtClean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 smtClean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 smtClean="0"/>
          </a:p>
          <a:p>
            <a:pPr marL="0" indent="0">
              <a:buNone/>
            </a:pPr>
            <a:r>
              <a:rPr lang="en-US" altLang="ko-KR" sz="2400" dirty="0" smtClean="0">
                <a:solidFill>
                  <a:srgbClr val="FF0000"/>
                </a:solidFill>
              </a:rPr>
              <a:t>2</a:t>
            </a:r>
            <a:r>
              <a:rPr lang="en-US" altLang="ko-KR" dirty="0" smtClean="0"/>
              <a:t> </a:t>
            </a:r>
            <a:r>
              <a:rPr lang="en-US" altLang="ko-KR" dirty="0"/>
              <a:t>JDK </a:t>
            </a:r>
            <a:r>
              <a:rPr lang="ko-KR" altLang="en-US" dirty="0"/>
              <a:t>선택하기</a:t>
            </a:r>
          </a:p>
          <a:p>
            <a:endParaRPr lang="ko-KR" altLang="en-US" dirty="0"/>
          </a:p>
          <a:p>
            <a:pPr marL="0" indent="0">
              <a:buNone/>
            </a:pPr>
            <a:endParaRPr lang="ko-KR" altLang="en-US" dirty="0"/>
          </a:p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JDK </a:t>
            </a:r>
            <a:r>
              <a:rPr lang="ko-KR" altLang="en-US" dirty="0"/>
              <a:t>설치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 smtClean="0"/>
              <a:t>04 JDK </a:t>
            </a:r>
            <a:r>
              <a:rPr lang="ko-KR" altLang="en-US" dirty="0" smtClean="0"/>
              <a:t>설치와 환경 설정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9883" y="1003237"/>
            <a:ext cx="4197512" cy="246234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2895" y="3959353"/>
            <a:ext cx="4513975" cy="2733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92791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749" y="1119535"/>
            <a:ext cx="6768000" cy="5144648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mtClean="0"/>
              <a:t>연산자 우선순위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2972" y="3190184"/>
            <a:ext cx="2476500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54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mtClean="0"/>
              <a:t>예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mtClean="0"/>
              <a:t>연산자 결합 규칙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/>
              <a:t>05 </a:t>
            </a:r>
            <a:r>
              <a:rPr lang="ko-KR" altLang="en-US"/>
              <a:t>연산자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491" y="992960"/>
            <a:ext cx="7239000" cy="470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342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mtClean="0"/>
              <a:t>연산자 </a:t>
            </a:r>
            <a:r>
              <a:rPr lang="ko-KR" altLang="en-US"/>
              <a:t>결합 </a:t>
            </a:r>
            <a:r>
              <a:rPr lang="ko-KR" altLang="en-US" smtClean="0"/>
              <a:t>규칙 예제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/>
              <a:t>05 </a:t>
            </a:r>
            <a:r>
              <a:rPr lang="ko-KR" altLang="en-US" dirty="0"/>
              <a:t>연산자</a:t>
            </a:r>
          </a:p>
          <a:p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416" y="986080"/>
            <a:ext cx="8048625" cy="505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966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두 정수를 입력 받아 합을 구하여 출력하는 프로그램을 작성해 보기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직사각형의 가로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세로를 입력 받아 넓이를 구하는 프로그램을 작성해 보자 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/>
              <a:t>임의의 수를 입력 받아 십의 자리 이하는 버리는 코드를  작성해보자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예를 들면 </a:t>
            </a:r>
            <a:r>
              <a:rPr lang="en-US" altLang="ko-KR" dirty="0"/>
              <a:t>356</a:t>
            </a:r>
            <a:r>
              <a:rPr lang="ko-KR" altLang="en-US" dirty="0"/>
              <a:t>이라면 </a:t>
            </a:r>
            <a:r>
              <a:rPr lang="en-US" altLang="ko-KR" dirty="0"/>
              <a:t>300</a:t>
            </a:r>
            <a:r>
              <a:rPr lang="ko-KR" altLang="en-US" dirty="0"/>
              <a:t>이 나올 수 있도록 해보자</a:t>
            </a:r>
            <a:r>
              <a:rPr lang="en-US" altLang="ko-KR" dirty="0"/>
              <a:t>.</a:t>
            </a:r>
          </a:p>
          <a:p>
            <a:pPr lvl="1"/>
            <a:endParaRPr lang="en-US" altLang="ko-KR" dirty="0"/>
          </a:p>
          <a:p>
            <a:r>
              <a:rPr lang="ko-KR" altLang="en-US" dirty="0"/>
              <a:t>초 단위의 정수를 입력 받고</a:t>
            </a:r>
            <a:r>
              <a:rPr lang="en-US" altLang="ko-KR" dirty="0"/>
              <a:t>, </a:t>
            </a:r>
            <a:r>
              <a:rPr lang="ko-KR" altLang="en-US" dirty="0"/>
              <a:t>몇시간</a:t>
            </a:r>
            <a:r>
              <a:rPr lang="en-US" altLang="ko-KR" dirty="0"/>
              <a:t>, </a:t>
            </a:r>
            <a:r>
              <a:rPr lang="ko-KR" altLang="en-US" dirty="0"/>
              <a:t>몇 분</a:t>
            </a:r>
            <a:r>
              <a:rPr lang="en-US" altLang="ko-KR" dirty="0"/>
              <a:t>, </a:t>
            </a:r>
            <a:r>
              <a:rPr lang="ko-KR" altLang="en-US" dirty="0" err="1"/>
              <a:t>몇초인지</a:t>
            </a:r>
            <a:r>
              <a:rPr lang="ko-KR" altLang="en-US" dirty="0"/>
              <a:t> 구하여 출력하는 프로그램을 작성해 보자</a:t>
            </a:r>
            <a:r>
              <a:rPr lang="en-US" altLang="ko-KR" dirty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입력된 정수가 짝수인지 홀수 인지 출력하는 프로그램을 조건 연산자를 이용하여 작성해 보자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실습문제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02130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sz="2400" dirty="0" smtClean="0">
                <a:solidFill>
                  <a:srgbClr val="FF0000"/>
                </a:solidFill>
              </a:rPr>
              <a:t>3</a:t>
            </a:r>
            <a:r>
              <a:rPr lang="en-US" altLang="ko-KR" dirty="0" smtClean="0"/>
              <a:t> </a:t>
            </a:r>
            <a:r>
              <a:rPr lang="ko-KR" altLang="en-US" dirty="0" smtClean="0"/>
              <a:t>라이선스 </a:t>
            </a:r>
            <a:r>
              <a:rPr lang="ko-KR" altLang="en-US" dirty="0"/>
              <a:t>동의 및 운영체제 버전에 맞는 설치 파일 </a:t>
            </a:r>
            <a:r>
              <a:rPr lang="ko-KR" altLang="en-US" dirty="0" smtClean="0"/>
              <a:t>선택하기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 smtClean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  <a:p>
            <a:pPr marL="0" indent="0">
              <a:buNone/>
            </a:pPr>
            <a:r>
              <a:rPr lang="en-US" altLang="ko-KR" sz="2400" dirty="0">
                <a:solidFill>
                  <a:srgbClr val="FF0000"/>
                </a:solidFill>
              </a:rPr>
              <a:t>4</a:t>
            </a:r>
            <a:r>
              <a:rPr lang="en-US" altLang="ko-KR" dirty="0"/>
              <a:t> </a:t>
            </a:r>
            <a:r>
              <a:rPr lang="ko-KR" altLang="en-US" dirty="0"/>
              <a:t>자바 설치하기</a:t>
            </a:r>
          </a:p>
          <a:p>
            <a:pPr marL="0" indent="0">
              <a:buNone/>
            </a:pPr>
            <a:endParaRPr lang="ko-KR" altLang="en-US" dirty="0"/>
          </a:p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JDK </a:t>
            </a:r>
            <a:r>
              <a:rPr lang="ko-KR" altLang="en-US" dirty="0"/>
              <a:t>설치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 smtClean="0"/>
              <a:t>04 JDK </a:t>
            </a:r>
            <a:r>
              <a:rPr lang="ko-KR" altLang="en-US" dirty="0" smtClean="0"/>
              <a:t>설치와 환경 설정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507" y="1521431"/>
            <a:ext cx="2760038" cy="184768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248" y="4000050"/>
            <a:ext cx="6670488" cy="2602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7161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JDK</a:t>
            </a:r>
            <a:r>
              <a:rPr lang="ko-KR" altLang="en-US" dirty="0" smtClean="0"/>
              <a:t>가 설치된 폴더</a:t>
            </a:r>
            <a:endParaRPr lang="en-US" altLang="ko-KR" dirty="0" smtClean="0"/>
          </a:p>
          <a:p>
            <a:pPr lvl="1"/>
            <a:r>
              <a:rPr lang="en-US" altLang="ko-KR" dirty="0"/>
              <a:t>C</a:t>
            </a:r>
            <a:r>
              <a:rPr lang="en-US" altLang="ko-KR" dirty="0" smtClean="0"/>
              <a:t>:\</a:t>
            </a:r>
            <a:r>
              <a:rPr lang="en-US" altLang="ko-KR" dirty="0"/>
              <a:t>Program </a:t>
            </a:r>
            <a:r>
              <a:rPr lang="en-US" altLang="ko-KR" dirty="0" smtClean="0"/>
              <a:t>Files\Java\</a:t>
            </a:r>
            <a:r>
              <a:rPr lang="en-US" altLang="ko-KR" dirty="0" err="1" smtClean="0"/>
              <a:t>jdk</a:t>
            </a:r>
            <a:r>
              <a:rPr lang="ko-KR" altLang="en-US" i="1" dirty="0" smtClean="0"/>
              <a:t>버전번호</a:t>
            </a:r>
            <a:endParaRPr lang="en-US" altLang="ko-KR" i="1" dirty="0"/>
          </a:p>
          <a:p>
            <a:endParaRPr lang="en-US" altLang="ko-KR" dirty="0" smtClean="0"/>
          </a:p>
          <a:p>
            <a:r>
              <a:rPr lang="ko-KR" altLang="en-US" dirty="0" smtClean="0"/>
              <a:t>어떤 폴더에서도 자바를 사용하려면 </a:t>
            </a:r>
            <a:r>
              <a:rPr lang="en-US" altLang="ko-KR" dirty="0" smtClean="0"/>
              <a:t>JDK</a:t>
            </a:r>
            <a:r>
              <a:rPr lang="ko-KR" altLang="en-US" dirty="0" smtClean="0"/>
              <a:t>가 설치된 폴더를 환경 변수로 등록해야 함</a:t>
            </a:r>
            <a:endParaRPr lang="en-US" altLang="ko-KR" dirty="0" smtClean="0"/>
          </a:p>
          <a:p>
            <a:r>
              <a:rPr lang="en-US" altLang="ko-KR" sz="2400" dirty="0">
                <a:solidFill>
                  <a:srgbClr val="FF0000"/>
                </a:solidFill>
              </a:rPr>
              <a:t>1 </a:t>
            </a:r>
            <a:r>
              <a:rPr lang="en-US" altLang="ko-KR" dirty="0"/>
              <a:t>[</a:t>
            </a:r>
            <a:r>
              <a:rPr lang="ko-KR" altLang="en-US" dirty="0"/>
              <a:t>환경 변수</a:t>
            </a:r>
            <a:r>
              <a:rPr lang="en-US" altLang="ko-KR" dirty="0"/>
              <a:t>] </a:t>
            </a:r>
            <a:r>
              <a:rPr lang="ko-KR" altLang="en-US" dirty="0"/>
              <a:t>대화상자 열기</a:t>
            </a:r>
          </a:p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자바 환경 변수 설정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 smtClean="0"/>
              <a:t>04 JDK </a:t>
            </a:r>
            <a:r>
              <a:rPr lang="ko-KR" altLang="en-US" dirty="0" smtClean="0"/>
              <a:t>설치와 환경 설정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272" y="3401563"/>
            <a:ext cx="5336495" cy="3026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1811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aA7ftul0JWsMpeaCqdWEG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XEE9qJ3A1uChqGXbC2ta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dN8Ho1F7ROPKA1bGalCcV"/>
</p:tagLst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2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defRPr sz="1600" dirty="0"/>
        </a:defPPr>
      </a:lstStyle>
    </a:txDef>
  </a:objectDefaults>
  <a:extraClrSchemeLst/>
</a:theme>
</file>

<file path=ppt/theme/theme2.xml><?xml version="1.0" encoding="utf-8"?>
<a:theme xmlns:a="http://schemas.openxmlformats.org/drawingml/2006/main" name="원본">
  <a:themeElements>
    <a:clrScheme name="원본">
      <a:dk1>
        <a:sysClr val="windowText" lastClr="000000"/>
      </a:dk1>
      <a:lt1>
        <a:sysClr val="window" lastClr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D2DA7A"/>
      </a:accent3>
      <a:accent4>
        <a:srgbClr val="FADA7A"/>
      </a:accent4>
      <a:accent5>
        <a:srgbClr val="B88472"/>
      </a:accent5>
      <a:accent6>
        <a:srgbClr val="8E736A"/>
      </a:accent6>
      <a:hlink>
        <a:srgbClr val="B292CA"/>
      </a:hlink>
      <a:folHlink>
        <a:srgbClr val="6B5680"/>
      </a:folHlink>
    </a:clrScheme>
    <a:fontScheme name="원본">
      <a:majorFont>
        <a:latin typeface="Bookman Old Style"/>
        <a:ea typeface=""/>
        <a:cs typeface=""/>
        <a:font script="Grek" typeface="Cambria"/>
        <a:font script="Cyrl" typeface="Cambria"/>
        <a:font script="Jpan" typeface="HG明朝E"/>
        <a:font script="Hang" typeface="돋움"/>
        <a:font script="Hans" typeface="宋体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/>
        <a:ea typeface=""/>
        <a:cs typeface=""/>
        <a:font script="Grek" typeface="Calibri"/>
        <a:font script="Cyrl" typeface="Calibri"/>
        <a:font script="Jpan" typeface="ＭＳ Ｐゴシック"/>
        <a:font script="Hang" typeface="맑은 고딕"/>
        <a:font script="Hans" typeface="华文新魏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원본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1924</TotalTime>
  <Words>2587</Words>
  <Application>Microsoft Office PowerPoint</Application>
  <PresentationFormat>화면 슬라이드 쇼(4:3)</PresentationFormat>
  <Paragraphs>626</Paragraphs>
  <Slides>73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73</vt:i4>
      </vt:variant>
    </vt:vector>
  </HeadingPairs>
  <TitlesOfParts>
    <vt:vector size="88" baseType="lpstr">
      <vt:lpstr>HY강B</vt:lpstr>
      <vt:lpstr>HY견명조</vt:lpstr>
      <vt:lpstr>HY헤드라인M</vt:lpstr>
      <vt:lpstr>견명조</vt:lpstr>
      <vt:lpstr>굴림</vt:lpstr>
      <vt:lpstr>나눔고딕</vt:lpstr>
      <vt:lpstr>돋움</vt:lpstr>
      <vt:lpstr>맑은 고딕</vt:lpstr>
      <vt:lpstr>Arial</vt:lpstr>
      <vt:lpstr>Bookman Old Style</vt:lpstr>
      <vt:lpstr>Gill Sans MT</vt:lpstr>
      <vt:lpstr>Wingdings</vt:lpstr>
      <vt:lpstr>Wingdings 3</vt:lpstr>
      <vt:lpstr>2_Office 테마</vt:lpstr>
      <vt:lpstr>원본</vt:lpstr>
      <vt:lpstr>자바 프로그래밍</vt:lpstr>
      <vt:lpstr>프로그래밍 언어</vt:lpstr>
      <vt:lpstr>자바 프로그램</vt:lpstr>
      <vt:lpstr>자바 가상 기계와 자바 실행 환경</vt:lpstr>
      <vt:lpstr>자바 가상 머신의 개념</vt:lpstr>
      <vt:lpstr>JDK 설치</vt:lpstr>
      <vt:lpstr>JDK 설치</vt:lpstr>
      <vt:lpstr>JDK 설치</vt:lpstr>
      <vt:lpstr>자바 환경 변수 설정</vt:lpstr>
      <vt:lpstr>자바 환경 변수 설정</vt:lpstr>
      <vt:lpstr>자바 통합 개발 환경–이클립스(Eclipse)</vt:lpstr>
      <vt:lpstr>이클립스 설치</vt:lpstr>
      <vt:lpstr>이클립스 설치</vt:lpstr>
      <vt:lpstr>이클립스 설치</vt:lpstr>
      <vt:lpstr>이클립스 작업 공간</vt:lpstr>
      <vt:lpstr>이클립스를 이용한 자바 프로그래밍</vt:lpstr>
      <vt:lpstr>이클립스를 이용한 Hello 자바 프로그래밍</vt:lpstr>
      <vt:lpstr>이클립스를 이용한 Hello 자바 프로그래밍</vt:lpstr>
      <vt:lpstr>이클립스를 이용한 Hello 자바 프로그래밍</vt:lpstr>
      <vt:lpstr>이클립스를 이용한 Hello 자바 프로그래밍</vt:lpstr>
      <vt:lpstr>이클립스를 이용한 Hello 자바 프로그래밍</vt:lpstr>
      <vt:lpstr>[Preferences] 대화상자로 설정</vt:lpstr>
      <vt:lpstr>[Preferences] 대화상자로 설정</vt:lpstr>
      <vt:lpstr>이클립스 툴바에 필요한 도구 추가</vt:lpstr>
      <vt:lpstr>패키지 생성</vt:lpstr>
      <vt:lpstr>이클립스의 코드 박스 활용</vt:lpstr>
      <vt:lpstr>자바 프로그램 구조와  기본 문법 익히기</vt:lpstr>
      <vt:lpstr>Hello 프로그램 구조</vt:lpstr>
      <vt:lpstr>Hello 프로그램 구조</vt:lpstr>
      <vt:lpstr>Hello 프로그램의 확장</vt:lpstr>
      <vt:lpstr>Hello 프로그램의 확장</vt:lpstr>
      <vt:lpstr>규칙</vt:lpstr>
      <vt:lpstr>관례</vt:lpstr>
      <vt:lpstr>클래스 정의할 때 주의사항</vt:lpstr>
      <vt:lpstr>변수의 개념</vt:lpstr>
      <vt:lpstr>변수 사용</vt:lpstr>
      <vt:lpstr>변수의 초기화</vt:lpstr>
      <vt:lpstr>데이터 타입</vt:lpstr>
      <vt:lpstr>변수의 저장 값 범위 </vt:lpstr>
      <vt:lpstr>리터럴, 정수, 실수</vt:lpstr>
      <vt:lpstr>예제</vt:lpstr>
      <vt:lpstr>문자, 논리</vt:lpstr>
      <vt:lpstr>예제</vt:lpstr>
      <vt:lpstr>상수, 리터럴</vt:lpstr>
      <vt:lpstr>타입 변환</vt:lpstr>
      <vt:lpstr>타입 변환</vt:lpstr>
      <vt:lpstr>타입 변환</vt:lpstr>
      <vt:lpstr>예제</vt:lpstr>
      <vt:lpstr>타입 변환</vt:lpstr>
      <vt:lpstr>자바의 키 입력과 System.in</vt:lpstr>
      <vt:lpstr>자바 기본 입출력</vt:lpstr>
      <vt:lpstr>printf()의 포맷과 실행 결과</vt:lpstr>
      <vt:lpstr>예제</vt:lpstr>
      <vt:lpstr>Scanner와 Scanner 객체 생성</vt:lpstr>
      <vt:lpstr>Scanner와 Scanner 객체 생성</vt:lpstr>
      <vt:lpstr>예제</vt:lpstr>
      <vt:lpstr>연산자와 연산식</vt:lpstr>
      <vt:lpstr>연산자의 종류</vt:lpstr>
      <vt:lpstr>산술 연산자</vt:lpstr>
      <vt:lpstr>예제</vt:lpstr>
      <vt:lpstr>비교 연산자</vt:lpstr>
      <vt:lpstr>논리 연산자</vt:lpstr>
      <vt:lpstr>비교연산자/논리 연산자 예제</vt:lpstr>
      <vt:lpstr>대입 연산자</vt:lpstr>
      <vt:lpstr>대입 연산자 예제</vt:lpstr>
      <vt:lpstr>부호·증감 연산자</vt:lpstr>
      <vt:lpstr>부호·증감 연산자 예제</vt:lpstr>
      <vt:lpstr>조건 연산자</vt:lpstr>
      <vt:lpstr>조건 연산자 예제</vt:lpstr>
      <vt:lpstr>연산자 우선순위</vt:lpstr>
      <vt:lpstr>연산자 결합 규칙</vt:lpstr>
      <vt:lpstr>연산자 결합 규칙 예제</vt:lpstr>
      <vt:lpstr>실습문제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amiga</dc:creator>
  <cp:lastModifiedBy>SMART-16</cp:lastModifiedBy>
  <cp:revision>232</cp:revision>
  <dcterms:created xsi:type="dcterms:W3CDTF">2017-01-09T05:29:11Z</dcterms:created>
  <dcterms:modified xsi:type="dcterms:W3CDTF">2018-03-12T02:47:25Z</dcterms:modified>
</cp:coreProperties>
</file>